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3" r:id="rId3"/>
    <p:sldId id="260" r:id="rId4"/>
    <p:sldId id="284" r:id="rId5"/>
    <p:sldId id="258" r:id="rId6"/>
    <p:sldId id="257" r:id="rId7"/>
    <p:sldId id="259" r:id="rId8"/>
    <p:sldId id="262" r:id="rId9"/>
    <p:sldId id="263" r:id="rId10"/>
    <p:sldId id="264" r:id="rId11"/>
    <p:sldId id="265" r:id="rId12"/>
    <p:sldId id="266" r:id="rId13"/>
    <p:sldId id="268" r:id="rId14"/>
    <p:sldId id="267" r:id="rId15"/>
    <p:sldId id="269" r:id="rId16"/>
    <p:sldId id="270" r:id="rId17"/>
    <p:sldId id="271" r:id="rId18"/>
    <p:sldId id="273" r:id="rId19"/>
    <p:sldId id="274" r:id="rId20"/>
    <p:sldId id="280" r:id="rId21"/>
    <p:sldId id="275" r:id="rId22"/>
    <p:sldId id="276" r:id="rId23"/>
    <p:sldId id="279" r:id="rId24"/>
    <p:sldId id="281" r:id="rId25"/>
    <p:sldId id="282" r:id="rId26"/>
    <p:sldId id="278"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0" d="100"/>
          <a:sy n="60" d="100"/>
        </p:scale>
        <p:origin x="11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2519760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ACCFB-C579-416D-A606-5B0F1EC953F7}"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3571971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1895773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3341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422833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3764854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1026575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98607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216382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357659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359690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5ACCFB-C579-416D-A606-5B0F1EC953F7}"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242074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5ACCFB-C579-416D-A606-5B0F1EC953F7}" type="datetimeFigureOut">
              <a:rPr lang="en-US" smtClean="0"/>
              <a:t>7/6/2020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244562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418447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165961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D5ACCFB-C579-416D-A606-5B0F1EC953F7}" type="datetimeFigureOut">
              <a:rPr lang="en-US" smtClean="0"/>
              <a:t>7/6/2020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410789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ACCFB-C579-416D-A606-5B0F1EC953F7}"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4D2F2-BE9D-4CA2-A43B-34C96E57BD31}" type="slidenum">
              <a:rPr lang="en-US" smtClean="0"/>
              <a:t>‹#›</a:t>
            </a:fld>
            <a:endParaRPr lang="en-US"/>
          </a:p>
        </p:txBody>
      </p:sp>
    </p:spTree>
    <p:extLst>
      <p:ext uri="{BB962C8B-B14F-4D97-AF65-F5344CB8AC3E}">
        <p14:creationId xmlns:p14="http://schemas.microsoft.com/office/powerpoint/2010/main" val="235398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D5ACCFB-C579-416D-A606-5B0F1EC953F7}" type="datetimeFigureOut">
              <a:rPr lang="en-US" smtClean="0"/>
              <a:t>7/6/2020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FA4D2F2-BE9D-4CA2-A43B-34C96E57BD31}" type="slidenum">
              <a:rPr lang="en-US" smtClean="0"/>
              <a:t>‹#›</a:t>
            </a:fld>
            <a:endParaRPr lang="en-US"/>
          </a:p>
        </p:txBody>
      </p:sp>
    </p:spTree>
    <p:extLst>
      <p:ext uri="{BB962C8B-B14F-4D97-AF65-F5344CB8AC3E}">
        <p14:creationId xmlns:p14="http://schemas.microsoft.com/office/powerpoint/2010/main" val="85376020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ethen8181.github.io/machine-learning/model_selection/auc/auc.html" TargetMode="External"/><Relationship Id="rId3" Type="http://schemas.openxmlformats.org/officeDocument/2006/relationships/hyperlink" Target="https://www.vttresearch.com/sites/default/files/julkaisut/muut/2006/customer_churn_case_study.pdf" TargetMode="External"/><Relationship Id="rId7" Type="http://schemas.openxmlformats.org/officeDocument/2006/relationships/hyperlink" Target="https://machinelearningmastery.com/roc-curves-and-precision-recall-curves-for-classification-in-python/"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towardsdatascience.com/understanding-auc-roc-curve-68b2303cc9c5" TargetMode="External"/><Relationship Id="rId5" Type="http://schemas.openxmlformats.org/officeDocument/2006/relationships/hyperlink" Target="https://medium.com/@pushkarmandot/build-your-first-deep-learning-neural-network-model-using-keras-in-python-a90b5864116d" TargetMode="External"/><Relationship Id="rId10" Type="http://schemas.openxmlformats.org/officeDocument/2006/relationships/hyperlink" Target="https://towardsdatascience.com/understanding-confusion-matrix-a9ad42dcfd62" TargetMode="External"/><Relationship Id="rId4" Type="http://schemas.openxmlformats.org/officeDocument/2006/relationships/hyperlink" Target="https://www.kdnuggets.com/2017/10/neural-network-foundations-explained-gradient-descent.html" TargetMode="External"/><Relationship Id="rId9" Type="http://schemas.openxmlformats.org/officeDocument/2006/relationships/hyperlink" Target="https://scikit-learn.org/stable/auto_examples/model_selection/plot_roc.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6690-9D30-4FC7-86FE-318C87F80405}"/>
              </a:ext>
            </a:extLst>
          </p:cNvPr>
          <p:cNvSpPr>
            <a:spLocks noGrp="1"/>
          </p:cNvSpPr>
          <p:nvPr>
            <p:ph type="ctrTitle"/>
          </p:nvPr>
        </p:nvSpPr>
        <p:spPr>
          <a:xfrm>
            <a:off x="1534782" y="146765"/>
            <a:ext cx="8825658" cy="2399601"/>
          </a:xfrm>
        </p:spPr>
        <p:txBody>
          <a:bodyPr/>
          <a:lstStyle/>
          <a:p>
            <a:pPr algn="ctr"/>
            <a:r>
              <a:rPr lang="en-US" dirty="0">
                <a:latin typeface="Gunplay" panose="020B0608020202050204" pitchFamily="34" charset="0"/>
              </a:rPr>
              <a:t>CUSTOMER CHURN</a:t>
            </a:r>
            <a:br>
              <a:rPr lang="en-US" dirty="0">
                <a:latin typeface="Gunplay" panose="020B0608020202050204" pitchFamily="34" charset="0"/>
              </a:rPr>
            </a:br>
            <a:r>
              <a:rPr lang="en-US" dirty="0">
                <a:latin typeface="Gunplay" panose="020B0608020202050204" pitchFamily="34" charset="0"/>
              </a:rPr>
              <a:t>ANALYSIS</a:t>
            </a:r>
          </a:p>
        </p:txBody>
      </p:sp>
      <p:sp>
        <p:nvSpPr>
          <p:cNvPr id="3" name="Subtitle 2">
            <a:extLst>
              <a:ext uri="{FF2B5EF4-FFF2-40B4-BE49-F238E27FC236}">
                <a16:creationId xmlns:a16="http://schemas.microsoft.com/office/drawing/2014/main" id="{91FC56A3-5CC9-4E7B-88C3-A5A3C89005C1}"/>
              </a:ext>
            </a:extLst>
          </p:cNvPr>
          <p:cNvSpPr>
            <a:spLocks noGrp="1"/>
          </p:cNvSpPr>
          <p:nvPr>
            <p:ph type="subTitle" idx="1"/>
          </p:nvPr>
        </p:nvSpPr>
        <p:spPr>
          <a:xfrm>
            <a:off x="718856" y="2940971"/>
            <a:ext cx="10788516" cy="3642709"/>
          </a:xfrm>
        </p:spPr>
        <p:txBody>
          <a:bodyPr>
            <a:normAutofit/>
          </a:bodyPr>
          <a:lstStyle/>
          <a:p>
            <a:pPr algn="ctr"/>
            <a:r>
              <a:rPr lang="en-US" sz="3200" dirty="0">
                <a:latin typeface="Eras Bold ITC" panose="020B0907030504020204" pitchFamily="34" charset="0"/>
              </a:rPr>
              <a:t>USING MACHINE LEARNING</a:t>
            </a:r>
          </a:p>
          <a:p>
            <a:pPr algn="ctr"/>
            <a:endParaRPr lang="en-US" sz="2400" dirty="0">
              <a:latin typeface="Eras Bold ITC" panose="020B0907030504020204" pitchFamily="34" charset="0"/>
            </a:endParaRPr>
          </a:p>
          <a:p>
            <a:pPr algn="ctr"/>
            <a:r>
              <a:rPr lang="en-US" sz="2400" dirty="0">
                <a:solidFill>
                  <a:schemeClr val="tx1">
                    <a:lumMod val="85000"/>
                  </a:schemeClr>
                </a:solidFill>
                <a:latin typeface="Trebuchet MS" panose="020B0603020202020204" pitchFamily="34" charset="0"/>
              </a:rPr>
              <a:t>PRESENTED by :</a:t>
            </a:r>
          </a:p>
          <a:p>
            <a:pPr algn="ctr"/>
            <a:r>
              <a:rPr lang="en-US" dirty="0">
                <a:solidFill>
                  <a:schemeClr val="tx1">
                    <a:lumMod val="85000"/>
                  </a:schemeClr>
                </a:solidFill>
                <a:latin typeface="Trebuchet MS" panose="020B0603020202020204" pitchFamily="34" charset="0"/>
              </a:rPr>
              <a:t>Sugata </a:t>
            </a:r>
            <a:r>
              <a:rPr lang="en-US" dirty="0" err="1">
                <a:solidFill>
                  <a:schemeClr val="tx1">
                    <a:lumMod val="85000"/>
                  </a:schemeClr>
                </a:solidFill>
                <a:latin typeface="Trebuchet MS" panose="020B0603020202020204" pitchFamily="34" charset="0"/>
              </a:rPr>
              <a:t>kundu</a:t>
            </a:r>
            <a:r>
              <a:rPr lang="en-US" dirty="0">
                <a:solidFill>
                  <a:schemeClr val="tx1">
                    <a:lumMod val="85000"/>
                  </a:schemeClr>
                </a:solidFill>
                <a:latin typeface="Trebuchet MS" panose="020B0603020202020204" pitchFamily="34" charset="0"/>
              </a:rPr>
              <a:t> ( 12500216019 )</a:t>
            </a:r>
          </a:p>
          <a:p>
            <a:pPr algn="ctr"/>
            <a:r>
              <a:rPr lang="en-US" dirty="0">
                <a:solidFill>
                  <a:schemeClr val="tx1">
                    <a:lumMod val="85000"/>
                  </a:schemeClr>
                </a:solidFill>
                <a:latin typeface="Trebuchet MS" panose="020B0603020202020204" pitchFamily="34" charset="0"/>
              </a:rPr>
              <a:t>Ushnis </a:t>
            </a:r>
            <a:r>
              <a:rPr lang="en-US" dirty="0" err="1">
                <a:solidFill>
                  <a:schemeClr val="tx1">
                    <a:lumMod val="85000"/>
                  </a:schemeClr>
                </a:solidFill>
                <a:latin typeface="Trebuchet MS" panose="020B0603020202020204" pitchFamily="34" charset="0"/>
              </a:rPr>
              <a:t>panja</a:t>
            </a:r>
            <a:r>
              <a:rPr lang="en-US" dirty="0">
                <a:solidFill>
                  <a:schemeClr val="tx1">
                    <a:lumMod val="85000"/>
                  </a:schemeClr>
                </a:solidFill>
                <a:latin typeface="Trebuchet MS" panose="020B0603020202020204" pitchFamily="34" charset="0"/>
              </a:rPr>
              <a:t> ( 12500216008 )</a:t>
            </a:r>
          </a:p>
          <a:p>
            <a:pPr algn="ctr"/>
            <a:r>
              <a:rPr lang="en-US" sz="2400" dirty="0">
                <a:solidFill>
                  <a:schemeClr val="tx1">
                    <a:lumMod val="85000"/>
                  </a:schemeClr>
                </a:solidFill>
                <a:latin typeface="Trebuchet MS" panose="020B0603020202020204" pitchFamily="34" charset="0"/>
              </a:rPr>
              <a:t>GUIDED BY:</a:t>
            </a:r>
          </a:p>
          <a:p>
            <a:pPr algn="ctr"/>
            <a:r>
              <a:rPr lang="en-US" dirty="0">
                <a:solidFill>
                  <a:schemeClr val="tx1">
                    <a:lumMod val="85000"/>
                  </a:schemeClr>
                </a:solidFill>
                <a:latin typeface="Trebuchet MS" panose="020B0603020202020204" pitchFamily="34" charset="0"/>
              </a:rPr>
              <a:t>Mr. SOUMYAKANTI BHATTACHARYA</a:t>
            </a:r>
          </a:p>
        </p:txBody>
      </p:sp>
    </p:spTree>
    <p:extLst>
      <p:ext uri="{BB962C8B-B14F-4D97-AF65-F5344CB8AC3E}">
        <p14:creationId xmlns:p14="http://schemas.microsoft.com/office/powerpoint/2010/main" val="1479825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661D-EFD9-4C54-850C-B10E108454A5}"/>
              </a:ext>
            </a:extLst>
          </p:cNvPr>
          <p:cNvSpPr>
            <a:spLocks noGrp="1"/>
          </p:cNvSpPr>
          <p:nvPr>
            <p:ph type="title"/>
          </p:nvPr>
        </p:nvSpPr>
        <p:spPr>
          <a:xfrm>
            <a:off x="843059" y="139609"/>
            <a:ext cx="9403742" cy="939984"/>
          </a:xfrm>
        </p:spPr>
        <p:txBody>
          <a:bodyPr/>
          <a:lstStyle/>
          <a:p>
            <a:pPr algn="ctr"/>
            <a:r>
              <a:rPr lang="en-US" dirty="0">
                <a:latin typeface="Britannic Bold" panose="020B0903060703020204" pitchFamily="34" charset="0"/>
              </a:rPr>
              <a:t>SPLITTING THE DATASET</a:t>
            </a:r>
          </a:p>
        </p:txBody>
      </p:sp>
      <p:sp>
        <p:nvSpPr>
          <p:cNvPr id="3" name="Content Placeholder 2">
            <a:extLst>
              <a:ext uri="{FF2B5EF4-FFF2-40B4-BE49-F238E27FC236}">
                <a16:creationId xmlns:a16="http://schemas.microsoft.com/office/drawing/2014/main" id="{D6C17AE5-868F-47FD-B509-458DE6ABF96B}"/>
              </a:ext>
            </a:extLst>
          </p:cNvPr>
          <p:cNvSpPr>
            <a:spLocks noGrp="1"/>
          </p:cNvSpPr>
          <p:nvPr>
            <p:ph idx="1"/>
          </p:nvPr>
        </p:nvSpPr>
        <p:spPr>
          <a:xfrm>
            <a:off x="515210" y="1190809"/>
            <a:ext cx="3095895" cy="3658563"/>
          </a:xfrm>
        </p:spPr>
        <p:txBody>
          <a:bodyPr/>
          <a:lstStyle/>
          <a:p>
            <a:r>
              <a:rPr lang="en-US" dirty="0"/>
              <a:t>The Dataset needs to be divided into training and test set using the </a:t>
            </a:r>
            <a:r>
              <a:rPr lang="en-US" b="1" i="1" dirty="0" err="1"/>
              <a:t>train_test_split</a:t>
            </a:r>
            <a:r>
              <a:rPr lang="en-US" b="1" i="1" dirty="0"/>
              <a:t>() </a:t>
            </a:r>
            <a:r>
              <a:rPr lang="en-US" dirty="0"/>
              <a:t>method of </a:t>
            </a:r>
            <a:r>
              <a:rPr lang="en-US" dirty="0" err="1"/>
              <a:t>Scikit</a:t>
            </a:r>
            <a:r>
              <a:rPr lang="en-US" dirty="0"/>
              <a:t> Learn.</a:t>
            </a:r>
          </a:p>
          <a:p>
            <a:r>
              <a:rPr lang="en-US" b="1" i="1" dirty="0"/>
              <a:t>We train our model with the train set and test our model using the test set.</a:t>
            </a:r>
          </a:p>
          <a:p>
            <a:pPr marL="0" indent="0" algn="ctr">
              <a:buNone/>
            </a:pPr>
            <a:endParaRPr lang="en-US" b="1" i="1" dirty="0"/>
          </a:p>
        </p:txBody>
      </p:sp>
      <p:pic>
        <p:nvPicPr>
          <p:cNvPr id="5" name="Picture 4">
            <a:extLst>
              <a:ext uri="{FF2B5EF4-FFF2-40B4-BE49-F238E27FC236}">
                <a16:creationId xmlns:a16="http://schemas.microsoft.com/office/drawing/2014/main" id="{5A791B62-878F-4DE6-92D7-AB3D07DBF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26" y="1214444"/>
            <a:ext cx="7093785" cy="2410038"/>
          </a:xfrm>
          <a:prstGeom prst="rect">
            <a:avLst/>
          </a:prstGeom>
        </p:spPr>
      </p:pic>
      <p:pic>
        <p:nvPicPr>
          <p:cNvPr id="7" name="Picture 6">
            <a:extLst>
              <a:ext uri="{FF2B5EF4-FFF2-40B4-BE49-F238E27FC236}">
                <a16:creationId xmlns:a16="http://schemas.microsoft.com/office/drawing/2014/main" id="{2FA239AA-67FF-40AF-A0DC-7DB4697AB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727" y="3759333"/>
            <a:ext cx="7093784" cy="2959058"/>
          </a:xfrm>
          <a:prstGeom prst="rect">
            <a:avLst/>
          </a:prstGeom>
        </p:spPr>
      </p:pic>
      <p:pic>
        <p:nvPicPr>
          <p:cNvPr id="8" name="Picture 7">
            <a:extLst>
              <a:ext uri="{FF2B5EF4-FFF2-40B4-BE49-F238E27FC236}">
                <a16:creationId xmlns:a16="http://schemas.microsoft.com/office/drawing/2014/main" id="{13F8B083-59F4-47F0-A675-413CD939EC6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09489" y="5007949"/>
            <a:ext cx="4107766" cy="939984"/>
          </a:xfrm>
          <a:prstGeom prst="rect">
            <a:avLst/>
          </a:prstGeom>
          <a:noFill/>
          <a:ln>
            <a:noFill/>
          </a:ln>
        </p:spPr>
      </p:pic>
    </p:spTree>
    <p:extLst>
      <p:ext uri="{BB962C8B-B14F-4D97-AF65-F5344CB8AC3E}">
        <p14:creationId xmlns:p14="http://schemas.microsoft.com/office/powerpoint/2010/main" val="24956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1BD1-B64F-4873-A3A4-2B48340B5120}"/>
              </a:ext>
            </a:extLst>
          </p:cNvPr>
          <p:cNvSpPr>
            <a:spLocks noGrp="1"/>
          </p:cNvSpPr>
          <p:nvPr>
            <p:ph type="title"/>
          </p:nvPr>
        </p:nvSpPr>
        <p:spPr>
          <a:xfrm>
            <a:off x="960138" y="153676"/>
            <a:ext cx="9175633" cy="911849"/>
          </a:xfrm>
        </p:spPr>
        <p:txBody>
          <a:bodyPr/>
          <a:lstStyle/>
          <a:p>
            <a:pPr algn="ctr"/>
            <a:r>
              <a:rPr lang="en-US" dirty="0">
                <a:latin typeface="Britannic Bold" panose="020B0903060703020204" pitchFamily="34" charset="0"/>
              </a:rPr>
              <a:t>FEATURE SCALING</a:t>
            </a:r>
          </a:p>
        </p:txBody>
      </p:sp>
      <p:sp>
        <p:nvSpPr>
          <p:cNvPr id="3" name="Content Placeholder 2">
            <a:extLst>
              <a:ext uri="{FF2B5EF4-FFF2-40B4-BE49-F238E27FC236}">
                <a16:creationId xmlns:a16="http://schemas.microsoft.com/office/drawing/2014/main" id="{68605C1B-3560-4115-893A-215624BB573F}"/>
              </a:ext>
            </a:extLst>
          </p:cNvPr>
          <p:cNvSpPr>
            <a:spLocks noGrp="1"/>
          </p:cNvSpPr>
          <p:nvPr>
            <p:ph idx="1"/>
          </p:nvPr>
        </p:nvSpPr>
        <p:spPr>
          <a:xfrm>
            <a:off x="371792" y="1303123"/>
            <a:ext cx="5381894" cy="5252421"/>
          </a:xfrm>
        </p:spPr>
        <p:txBody>
          <a:bodyPr>
            <a:noAutofit/>
          </a:bodyPr>
          <a:lstStyle/>
          <a:p>
            <a:r>
              <a:rPr lang="en-US" dirty="0"/>
              <a:t>If we carefully look at the data, we will observe that the </a:t>
            </a:r>
            <a:r>
              <a:rPr lang="en-US" b="1" dirty="0"/>
              <a:t>data is not scaled properly. Some of the features have values in hundreds and thousands while some of  them are in tens or  units.</a:t>
            </a:r>
          </a:p>
          <a:p>
            <a:r>
              <a:rPr lang="en-US" b="1" dirty="0"/>
              <a:t>Data in this form is not eligible for analysis.</a:t>
            </a:r>
          </a:p>
          <a:p>
            <a:r>
              <a:rPr lang="en-US" b="1" i="1" dirty="0"/>
              <a:t>Standard Scaler() </a:t>
            </a:r>
            <a:r>
              <a:rPr lang="en-US" i="1" dirty="0"/>
              <a:t>method from </a:t>
            </a:r>
            <a:r>
              <a:rPr lang="en-US" i="1" dirty="0" err="1"/>
              <a:t>sklearn</a:t>
            </a:r>
            <a:r>
              <a:rPr lang="en-US" i="1" dirty="0"/>
              <a:t> is used to fit and transform our train data.</a:t>
            </a:r>
          </a:p>
          <a:p>
            <a:r>
              <a:rPr lang="en-US" dirty="0"/>
              <a:t> </a:t>
            </a:r>
            <a:r>
              <a:rPr lang="en-US" i="1" dirty="0"/>
              <a:t>We also need to standardize our scaling and thus we also need to apply the same fitted method to transform/scale the test data</a:t>
            </a:r>
            <a:r>
              <a:rPr lang="en-US" dirty="0"/>
              <a:t>.</a:t>
            </a:r>
          </a:p>
        </p:txBody>
      </p:sp>
      <p:pic>
        <p:nvPicPr>
          <p:cNvPr id="4" name="Picture 3">
            <a:extLst>
              <a:ext uri="{FF2B5EF4-FFF2-40B4-BE49-F238E27FC236}">
                <a16:creationId xmlns:a16="http://schemas.microsoft.com/office/drawing/2014/main" id="{6542C923-8445-4C13-875A-A6B5FBF058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39909" y="1303123"/>
            <a:ext cx="5440329" cy="708075"/>
          </a:xfrm>
          <a:prstGeom prst="rect">
            <a:avLst/>
          </a:prstGeom>
          <a:noFill/>
          <a:ln>
            <a:noFill/>
          </a:ln>
        </p:spPr>
      </p:pic>
      <p:pic>
        <p:nvPicPr>
          <p:cNvPr id="5" name="Picture 4">
            <a:extLst>
              <a:ext uri="{FF2B5EF4-FFF2-40B4-BE49-F238E27FC236}">
                <a16:creationId xmlns:a16="http://schemas.microsoft.com/office/drawing/2014/main" id="{BE612E4D-7CBB-4190-A121-C53F9EBD74B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39910" y="2119651"/>
            <a:ext cx="5440329" cy="2185064"/>
          </a:xfrm>
          <a:prstGeom prst="rect">
            <a:avLst/>
          </a:prstGeom>
          <a:noFill/>
          <a:ln>
            <a:noFill/>
          </a:ln>
        </p:spPr>
      </p:pic>
      <p:pic>
        <p:nvPicPr>
          <p:cNvPr id="7" name="Picture 6">
            <a:extLst>
              <a:ext uri="{FF2B5EF4-FFF2-40B4-BE49-F238E27FC236}">
                <a16:creationId xmlns:a16="http://schemas.microsoft.com/office/drawing/2014/main" id="{EF14793D-69EF-4DDC-9585-E4EAFCECA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692" y="4413168"/>
            <a:ext cx="5498763" cy="2321740"/>
          </a:xfrm>
          <a:prstGeom prst="rect">
            <a:avLst/>
          </a:prstGeom>
        </p:spPr>
      </p:pic>
    </p:spTree>
    <p:extLst>
      <p:ext uri="{BB962C8B-B14F-4D97-AF65-F5344CB8AC3E}">
        <p14:creationId xmlns:p14="http://schemas.microsoft.com/office/powerpoint/2010/main" val="423236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5000" b="-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2EDB18-01E8-488A-9387-19C389A4F9C0}"/>
              </a:ext>
            </a:extLst>
          </p:cNvPr>
          <p:cNvSpPr/>
          <p:nvPr/>
        </p:nvSpPr>
        <p:spPr>
          <a:xfrm>
            <a:off x="298388" y="2278018"/>
            <a:ext cx="11410496" cy="1754326"/>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38100" dist="38100" dir="2700000" algn="tl">
                    <a:srgbClr val="000000">
                      <a:alpha val="43137"/>
                    </a:srgbClr>
                  </a:outerShdw>
                </a:effectLst>
              </a:rPr>
              <a:t>PART 2 :</a:t>
            </a:r>
          </a:p>
          <a:p>
            <a:pPr algn="ctr"/>
            <a:r>
              <a:rPr lang="en-US" sz="5400" b="1" dirty="0">
                <a:ln w="9525">
                  <a:solidFill>
                    <a:schemeClr val="bg1"/>
                  </a:solidFill>
                  <a:prstDash val="solid"/>
                </a:ln>
                <a:solidFill>
                  <a:schemeClr val="accent5"/>
                </a:solidFill>
                <a:effectLst>
                  <a:outerShdw blurRad="38100" dist="38100" dir="2700000" algn="tl">
                    <a:srgbClr val="000000">
                      <a:alpha val="43137"/>
                    </a:srgbClr>
                  </a:outerShdw>
                </a:effectLst>
              </a:rPr>
              <a:t>DESIGNING THE NEURAL NETWORK</a:t>
            </a:r>
          </a:p>
        </p:txBody>
      </p:sp>
    </p:spTree>
    <p:extLst>
      <p:ext uri="{BB962C8B-B14F-4D97-AF65-F5344CB8AC3E}">
        <p14:creationId xmlns:p14="http://schemas.microsoft.com/office/powerpoint/2010/main" val="287303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D628-7CBD-4AE5-811E-5D5D5DBCF694}"/>
              </a:ext>
            </a:extLst>
          </p:cNvPr>
          <p:cNvSpPr>
            <a:spLocks noGrp="1"/>
          </p:cNvSpPr>
          <p:nvPr>
            <p:ph type="title"/>
          </p:nvPr>
        </p:nvSpPr>
        <p:spPr>
          <a:xfrm>
            <a:off x="962308" y="194632"/>
            <a:ext cx="9299747" cy="855577"/>
          </a:xfrm>
        </p:spPr>
        <p:txBody>
          <a:bodyPr/>
          <a:lstStyle/>
          <a:p>
            <a:pPr algn="ctr"/>
            <a:r>
              <a:rPr lang="en-US" dirty="0">
                <a:latin typeface="Britannic Bold" panose="020B0903060703020204" pitchFamily="34" charset="0"/>
              </a:rPr>
              <a:t>WHAT IS A NEURAL NETWORK ?</a:t>
            </a:r>
          </a:p>
        </p:txBody>
      </p:sp>
      <p:sp>
        <p:nvSpPr>
          <p:cNvPr id="4" name="Oval 3">
            <a:extLst>
              <a:ext uri="{FF2B5EF4-FFF2-40B4-BE49-F238E27FC236}">
                <a16:creationId xmlns:a16="http://schemas.microsoft.com/office/drawing/2014/main" id="{10864C70-9C43-4897-B7E8-A6512048FEB1}"/>
              </a:ext>
            </a:extLst>
          </p:cNvPr>
          <p:cNvSpPr/>
          <p:nvPr/>
        </p:nvSpPr>
        <p:spPr>
          <a:xfrm>
            <a:off x="2755392" y="1265884"/>
            <a:ext cx="731520" cy="7033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92D1396-B9FA-45C5-A7AA-EF2DFCC18823}"/>
              </a:ext>
            </a:extLst>
          </p:cNvPr>
          <p:cNvSpPr/>
          <p:nvPr/>
        </p:nvSpPr>
        <p:spPr>
          <a:xfrm>
            <a:off x="2711780" y="2436151"/>
            <a:ext cx="762832" cy="716487"/>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4FCBDE-EAA3-416D-95DC-9202913AF82E}"/>
              </a:ext>
            </a:extLst>
          </p:cNvPr>
          <p:cNvSpPr/>
          <p:nvPr/>
        </p:nvSpPr>
        <p:spPr>
          <a:xfrm>
            <a:off x="2699760" y="3715752"/>
            <a:ext cx="762832" cy="716487"/>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4DB9E35-13A9-4181-91B6-73D6EA10E9AF}"/>
              </a:ext>
            </a:extLst>
          </p:cNvPr>
          <p:cNvSpPr/>
          <p:nvPr/>
        </p:nvSpPr>
        <p:spPr>
          <a:xfrm>
            <a:off x="2753252" y="5195382"/>
            <a:ext cx="762832" cy="70338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510BC4B-09C6-4CAC-A98F-E30D8DFE6ABC}"/>
              </a:ext>
            </a:extLst>
          </p:cNvPr>
          <p:cNvSpPr/>
          <p:nvPr/>
        </p:nvSpPr>
        <p:spPr>
          <a:xfrm>
            <a:off x="5615800" y="2398510"/>
            <a:ext cx="762832" cy="71648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54F02B-4B76-4073-BF41-772C751E24AD}"/>
              </a:ext>
            </a:extLst>
          </p:cNvPr>
          <p:cNvSpPr/>
          <p:nvPr/>
        </p:nvSpPr>
        <p:spPr>
          <a:xfrm>
            <a:off x="5685293" y="3700973"/>
            <a:ext cx="762832" cy="71648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0A376F-1FFD-4548-AA1D-66434F9F46FD}"/>
              </a:ext>
            </a:extLst>
          </p:cNvPr>
          <p:cNvSpPr/>
          <p:nvPr/>
        </p:nvSpPr>
        <p:spPr>
          <a:xfrm>
            <a:off x="7517114" y="3051670"/>
            <a:ext cx="762832" cy="71648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D12394A-6308-44BD-8033-2C1E7C095397}"/>
              </a:ext>
            </a:extLst>
          </p:cNvPr>
          <p:cNvCxnSpPr>
            <a:cxnSpLocks/>
            <a:endCxn id="8" idx="1"/>
          </p:cNvCxnSpPr>
          <p:nvPr/>
        </p:nvCxnSpPr>
        <p:spPr>
          <a:xfrm>
            <a:off x="3513365" y="1561891"/>
            <a:ext cx="2214149" cy="9415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1D77CBC-3C21-466C-91DD-7D3B10A1C22D}"/>
              </a:ext>
            </a:extLst>
          </p:cNvPr>
          <p:cNvCxnSpPr>
            <a:cxnSpLocks/>
            <a:endCxn id="8" idx="2"/>
          </p:cNvCxnSpPr>
          <p:nvPr/>
        </p:nvCxnSpPr>
        <p:spPr>
          <a:xfrm flipV="1">
            <a:off x="3462592" y="2756754"/>
            <a:ext cx="2153208" cy="2658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17C28C0D-2FB9-4225-9A81-0E9E3C070FC4}"/>
              </a:ext>
            </a:extLst>
          </p:cNvPr>
          <p:cNvCxnSpPr>
            <a:cxnSpLocks/>
            <a:endCxn id="8" idx="3"/>
          </p:cNvCxnSpPr>
          <p:nvPr/>
        </p:nvCxnSpPr>
        <p:spPr>
          <a:xfrm flipV="1">
            <a:off x="3472436" y="3010070"/>
            <a:ext cx="2255078" cy="926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B1FDE53F-8D34-4990-8CD8-D91FA36C3A9C}"/>
              </a:ext>
            </a:extLst>
          </p:cNvPr>
          <p:cNvCxnSpPr>
            <a:cxnSpLocks/>
            <a:stCxn id="7" idx="6"/>
          </p:cNvCxnSpPr>
          <p:nvPr/>
        </p:nvCxnSpPr>
        <p:spPr>
          <a:xfrm flipV="1">
            <a:off x="3516084" y="4203554"/>
            <a:ext cx="2192639" cy="13435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2C59445-AEE5-48DB-8020-203458DD6497}"/>
              </a:ext>
            </a:extLst>
          </p:cNvPr>
          <p:cNvCxnSpPr>
            <a:stCxn id="4" idx="5"/>
            <a:endCxn id="9" idx="1"/>
          </p:cNvCxnSpPr>
          <p:nvPr/>
        </p:nvCxnSpPr>
        <p:spPr>
          <a:xfrm>
            <a:off x="3379783" y="1866260"/>
            <a:ext cx="2417224" cy="19396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1BC38113-BCD0-401F-817C-1756BCC6103D}"/>
              </a:ext>
            </a:extLst>
          </p:cNvPr>
          <p:cNvCxnSpPr>
            <a:cxnSpLocks/>
            <a:stCxn id="5" idx="6"/>
          </p:cNvCxnSpPr>
          <p:nvPr/>
        </p:nvCxnSpPr>
        <p:spPr>
          <a:xfrm>
            <a:off x="3474612" y="2794395"/>
            <a:ext cx="2274747" cy="1131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9D576EC-7C4C-40DF-ACF7-EF5CC81CABF1}"/>
              </a:ext>
            </a:extLst>
          </p:cNvPr>
          <p:cNvCxnSpPr>
            <a:cxnSpLocks/>
            <a:stCxn id="7" idx="7"/>
          </p:cNvCxnSpPr>
          <p:nvPr/>
        </p:nvCxnSpPr>
        <p:spPr>
          <a:xfrm flipV="1">
            <a:off x="3404370" y="3152638"/>
            <a:ext cx="2400677" cy="21457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E6C9AD7-1A24-4580-9DE9-ECB77E7A961A}"/>
              </a:ext>
            </a:extLst>
          </p:cNvPr>
          <p:cNvCxnSpPr>
            <a:cxnSpLocks/>
            <a:endCxn id="9" idx="2"/>
          </p:cNvCxnSpPr>
          <p:nvPr/>
        </p:nvCxnSpPr>
        <p:spPr>
          <a:xfrm>
            <a:off x="3513365" y="4011430"/>
            <a:ext cx="2171928" cy="477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42C4B6DD-975A-49A2-BB4B-B3378603D5EC}"/>
              </a:ext>
            </a:extLst>
          </p:cNvPr>
          <p:cNvCxnSpPr>
            <a:cxnSpLocks/>
            <a:endCxn id="10" idx="1"/>
          </p:cNvCxnSpPr>
          <p:nvPr/>
        </p:nvCxnSpPr>
        <p:spPr>
          <a:xfrm>
            <a:off x="6380808" y="2866136"/>
            <a:ext cx="1248020" cy="29046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941BC48B-705A-4D55-B11B-0ACAD60A37A7}"/>
              </a:ext>
            </a:extLst>
          </p:cNvPr>
          <p:cNvCxnSpPr>
            <a:stCxn id="9" idx="6"/>
            <a:endCxn id="10" idx="3"/>
          </p:cNvCxnSpPr>
          <p:nvPr/>
        </p:nvCxnSpPr>
        <p:spPr>
          <a:xfrm flipV="1">
            <a:off x="6448125" y="3663230"/>
            <a:ext cx="1180703" cy="39598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5426B043-46C3-41EE-85A0-F0483D1ECFDE}"/>
              </a:ext>
            </a:extLst>
          </p:cNvPr>
          <p:cNvCxnSpPr>
            <a:cxnSpLocks/>
            <a:stCxn id="10" idx="6"/>
          </p:cNvCxnSpPr>
          <p:nvPr/>
        </p:nvCxnSpPr>
        <p:spPr>
          <a:xfrm flipV="1">
            <a:off x="8279946" y="3409913"/>
            <a:ext cx="1769907"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7" name="TextBox 36">
            <a:extLst>
              <a:ext uri="{FF2B5EF4-FFF2-40B4-BE49-F238E27FC236}">
                <a16:creationId xmlns:a16="http://schemas.microsoft.com/office/drawing/2014/main" id="{5630E4F0-19C7-487F-B0BD-BD5A21258435}"/>
              </a:ext>
            </a:extLst>
          </p:cNvPr>
          <p:cNvSpPr txBox="1"/>
          <p:nvPr/>
        </p:nvSpPr>
        <p:spPr>
          <a:xfrm>
            <a:off x="2349789" y="5739663"/>
            <a:ext cx="1364566" cy="646331"/>
          </a:xfrm>
          <a:prstGeom prst="rect">
            <a:avLst/>
          </a:prstGeom>
          <a:noFill/>
        </p:spPr>
        <p:txBody>
          <a:bodyPr wrap="square" rtlCol="0">
            <a:spAutoFit/>
          </a:bodyPr>
          <a:lstStyle/>
          <a:p>
            <a:pPr algn="ctr"/>
            <a:r>
              <a:rPr lang="en-US" dirty="0"/>
              <a:t>Input Layer</a:t>
            </a:r>
          </a:p>
        </p:txBody>
      </p:sp>
      <p:sp>
        <p:nvSpPr>
          <p:cNvPr id="38" name="TextBox 37">
            <a:extLst>
              <a:ext uri="{FF2B5EF4-FFF2-40B4-BE49-F238E27FC236}">
                <a16:creationId xmlns:a16="http://schemas.microsoft.com/office/drawing/2014/main" id="{F7AD7C67-3E95-43F1-B2DF-AC753F7C0045}"/>
              </a:ext>
            </a:extLst>
          </p:cNvPr>
          <p:cNvSpPr txBox="1"/>
          <p:nvPr/>
        </p:nvSpPr>
        <p:spPr>
          <a:xfrm>
            <a:off x="5612181" y="4617942"/>
            <a:ext cx="1037833" cy="646331"/>
          </a:xfrm>
          <a:prstGeom prst="rect">
            <a:avLst/>
          </a:prstGeom>
          <a:noFill/>
        </p:spPr>
        <p:txBody>
          <a:bodyPr wrap="square" rtlCol="0">
            <a:spAutoFit/>
          </a:bodyPr>
          <a:lstStyle/>
          <a:p>
            <a:pPr algn="ctr"/>
            <a:r>
              <a:rPr lang="en-US" dirty="0"/>
              <a:t>Hidden Layer</a:t>
            </a:r>
          </a:p>
        </p:txBody>
      </p:sp>
      <p:sp>
        <p:nvSpPr>
          <p:cNvPr id="39" name="TextBox 38">
            <a:extLst>
              <a:ext uri="{FF2B5EF4-FFF2-40B4-BE49-F238E27FC236}">
                <a16:creationId xmlns:a16="http://schemas.microsoft.com/office/drawing/2014/main" id="{9FFF05E8-7B11-4284-BEDE-A2D83AC6F9E5}"/>
              </a:ext>
            </a:extLst>
          </p:cNvPr>
          <p:cNvSpPr txBox="1"/>
          <p:nvPr/>
        </p:nvSpPr>
        <p:spPr>
          <a:xfrm>
            <a:off x="7308799" y="4109073"/>
            <a:ext cx="1229261" cy="646331"/>
          </a:xfrm>
          <a:prstGeom prst="rect">
            <a:avLst/>
          </a:prstGeom>
          <a:noFill/>
        </p:spPr>
        <p:txBody>
          <a:bodyPr wrap="square" rtlCol="0">
            <a:spAutoFit/>
          </a:bodyPr>
          <a:lstStyle/>
          <a:p>
            <a:pPr algn="ctr"/>
            <a:r>
              <a:rPr lang="en-US" dirty="0"/>
              <a:t>Output Layer</a:t>
            </a:r>
          </a:p>
        </p:txBody>
      </p:sp>
      <p:sp>
        <p:nvSpPr>
          <p:cNvPr id="40" name="TextBox 39">
            <a:extLst>
              <a:ext uri="{FF2B5EF4-FFF2-40B4-BE49-F238E27FC236}">
                <a16:creationId xmlns:a16="http://schemas.microsoft.com/office/drawing/2014/main" id="{F88890AA-BF8C-4FD3-AE57-C3162DC1E80E}"/>
              </a:ext>
            </a:extLst>
          </p:cNvPr>
          <p:cNvSpPr txBox="1"/>
          <p:nvPr/>
        </p:nvSpPr>
        <p:spPr>
          <a:xfrm>
            <a:off x="9828541" y="3238519"/>
            <a:ext cx="1550311" cy="400110"/>
          </a:xfrm>
          <a:prstGeom prst="rect">
            <a:avLst/>
          </a:prstGeom>
          <a:noFill/>
        </p:spPr>
        <p:txBody>
          <a:bodyPr wrap="square" rtlCol="0">
            <a:spAutoFit/>
          </a:bodyPr>
          <a:lstStyle/>
          <a:p>
            <a:pPr algn="ctr"/>
            <a:r>
              <a:rPr lang="en-US" sz="2000" dirty="0"/>
              <a:t>Output</a:t>
            </a:r>
          </a:p>
        </p:txBody>
      </p:sp>
      <p:sp>
        <p:nvSpPr>
          <p:cNvPr id="41" name="TextBox 40">
            <a:extLst>
              <a:ext uri="{FF2B5EF4-FFF2-40B4-BE49-F238E27FC236}">
                <a16:creationId xmlns:a16="http://schemas.microsoft.com/office/drawing/2014/main" id="{7159879E-5299-48F7-B82C-C9CE93BC1306}"/>
              </a:ext>
            </a:extLst>
          </p:cNvPr>
          <p:cNvSpPr txBox="1"/>
          <p:nvPr/>
        </p:nvSpPr>
        <p:spPr>
          <a:xfrm>
            <a:off x="1434905" y="1422930"/>
            <a:ext cx="1074492" cy="369332"/>
          </a:xfrm>
          <a:prstGeom prst="rect">
            <a:avLst/>
          </a:prstGeom>
          <a:noFill/>
        </p:spPr>
        <p:txBody>
          <a:bodyPr wrap="square" rtlCol="0">
            <a:spAutoFit/>
          </a:bodyPr>
          <a:lstStyle/>
          <a:p>
            <a:r>
              <a:rPr lang="en-US" dirty="0"/>
              <a:t>Input 1</a:t>
            </a:r>
          </a:p>
        </p:txBody>
      </p:sp>
      <p:sp>
        <p:nvSpPr>
          <p:cNvPr id="42" name="TextBox 41">
            <a:extLst>
              <a:ext uri="{FF2B5EF4-FFF2-40B4-BE49-F238E27FC236}">
                <a16:creationId xmlns:a16="http://schemas.microsoft.com/office/drawing/2014/main" id="{A29319B3-564F-4E2C-BBDD-13FC0EEB92C5}"/>
              </a:ext>
            </a:extLst>
          </p:cNvPr>
          <p:cNvSpPr txBox="1"/>
          <p:nvPr/>
        </p:nvSpPr>
        <p:spPr>
          <a:xfrm>
            <a:off x="1321961" y="2585039"/>
            <a:ext cx="963784" cy="369332"/>
          </a:xfrm>
          <a:prstGeom prst="rect">
            <a:avLst/>
          </a:prstGeom>
          <a:noFill/>
        </p:spPr>
        <p:txBody>
          <a:bodyPr wrap="square" rtlCol="0">
            <a:spAutoFit/>
          </a:bodyPr>
          <a:lstStyle/>
          <a:p>
            <a:r>
              <a:rPr lang="en-US" dirty="0"/>
              <a:t>Input 2</a:t>
            </a:r>
          </a:p>
        </p:txBody>
      </p:sp>
      <p:sp>
        <p:nvSpPr>
          <p:cNvPr id="43" name="TextBox 42">
            <a:extLst>
              <a:ext uri="{FF2B5EF4-FFF2-40B4-BE49-F238E27FC236}">
                <a16:creationId xmlns:a16="http://schemas.microsoft.com/office/drawing/2014/main" id="{3EC8704C-99BB-467A-9EB2-9C9928809504}"/>
              </a:ext>
            </a:extLst>
          </p:cNvPr>
          <p:cNvSpPr txBox="1"/>
          <p:nvPr/>
        </p:nvSpPr>
        <p:spPr>
          <a:xfrm>
            <a:off x="1218504" y="3861223"/>
            <a:ext cx="973152" cy="369332"/>
          </a:xfrm>
          <a:prstGeom prst="rect">
            <a:avLst/>
          </a:prstGeom>
          <a:noFill/>
        </p:spPr>
        <p:txBody>
          <a:bodyPr wrap="square" rtlCol="0">
            <a:spAutoFit/>
          </a:bodyPr>
          <a:lstStyle/>
          <a:p>
            <a:r>
              <a:rPr lang="en-US" dirty="0"/>
              <a:t>Input 3</a:t>
            </a:r>
          </a:p>
        </p:txBody>
      </p:sp>
      <p:sp>
        <p:nvSpPr>
          <p:cNvPr id="44" name="TextBox 43">
            <a:extLst>
              <a:ext uri="{FF2B5EF4-FFF2-40B4-BE49-F238E27FC236}">
                <a16:creationId xmlns:a16="http://schemas.microsoft.com/office/drawing/2014/main" id="{BC53964A-FC95-4E35-A565-0F0CFE2CE2BE}"/>
              </a:ext>
            </a:extLst>
          </p:cNvPr>
          <p:cNvSpPr txBox="1"/>
          <p:nvPr/>
        </p:nvSpPr>
        <p:spPr>
          <a:xfrm>
            <a:off x="1246242" y="5273534"/>
            <a:ext cx="1195059" cy="369332"/>
          </a:xfrm>
          <a:prstGeom prst="rect">
            <a:avLst/>
          </a:prstGeom>
          <a:noFill/>
        </p:spPr>
        <p:txBody>
          <a:bodyPr wrap="square" rtlCol="0">
            <a:spAutoFit/>
          </a:bodyPr>
          <a:lstStyle/>
          <a:p>
            <a:r>
              <a:rPr lang="en-US" dirty="0"/>
              <a:t>Input n</a:t>
            </a:r>
          </a:p>
        </p:txBody>
      </p:sp>
      <p:cxnSp>
        <p:nvCxnSpPr>
          <p:cNvPr id="56" name="Straight Arrow Connector 55">
            <a:extLst>
              <a:ext uri="{FF2B5EF4-FFF2-40B4-BE49-F238E27FC236}">
                <a16:creationId xmlns:a16="http://schemas.microsoft.com/office/drawing/2014/main" id="{A7312D71-9333-4CB2-9063-978976AE4573}"/>
              </a:ext>
            </a:extLst>
          </p:cNvPr>
          <p:cNvCxnSpPr/>
          <p:nvPr/>
        </p:nvCxnSpPr>
        <p:spPr>
          <a:xfrm>
            <a:off x="2349789" y="1561891"/>
            <a:ext cx="40560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B4CB25FF-F880-4F9B-A353-451D40B77E0E}"/>
              </a:ext>
            </a:extLst>
          </p:cNvPr>
          <p:cNvCxnSpPr>
            <a:endCxn id="5" idx="2"/>
          </p:cNvCxnSpPr>
          <p:nvPr/>
        </p:nvCxnSpPr>
        <p:spPr>
          <a:xfrm>
            <a:off x="2349789" y="2794394"/>
            <a:ext cx="36199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2" name="Straight Arrow Connector 61">
            <a:extLst>
              <a:ext uri="{FF2B5EF4-FFF2-40B4-BE49-F238E27FC236}">
                <a16:creationId xmlns:a16="http://schemas.microsoft.com/office/drawing/2014/main" id="{5A2D690C-AC17-4EA9-9B91-C52B098D8E5D}"/>
              </a:ext>
            </a:extLst>
          </p:cNvPr>
          <p:cNvCxnSpPr>
            <a:cxnSpLocks/>
            <a:stCxn id="43" idx="3"/>
            <a:endCxn id="6" idx="2"/>
          </p:cNvCxnSpPr>
          <p:nvPr/>
        </p:nvCxnSpPr>
        <p:spPr>
          <a:xfrm>
            <a:off x="2191656" y="4045889"/>
            <a:ext cx="508104" cy="281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6" name="Straight Arrow Connector 65">
            <a:extLst>
              <a:ext uri="{FF2B5EF4-FFF2-40B4-BE49-F238E27FC236}">
                <a16:creationId xmlns:a16="http://schemas.microsoft.com/office/drawing/2014/main" id="{989A224F-D0C4-4300-82A7-85169F8346FF}"/>
              </a:ext>
            </a:extLst>
          </p:cNvPr>
          <p:cNvCxnSpPr>
            <a:cxnSpLocks/>
            <a:endCxn id="7" idx="2"/>
          </p:cNvCxnSpPr>
          <p:nvPr/>
        </p:nvCxnSpPr>
        <p:spPr>
          <a:xfrm>
            <a:off x="2318575" y="5545579"/>
            <a:ext cx="434677" cy="14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3" name="TextBox 72">
            <a:extLst>
              <a:ext uri="{FF2B5EF4-FFF2-40B4-BE49-F238E27FC236}">
                <a16:creationId xmlns:a16="http://schemas.microsoft.com/office/drawing/2014/main" id="{C1E5B5A1-13D2-4859-B6C3-92F4916122A7}"/>
              </a:ext>
            </a:extLst>
          </p:cNvPr>
          <p:cNvSpPr txBox="1"/>
          <p:nvPr/>
        </p:nvSpPr>
        <p:spPr>
          <a:xfrm>
            <a:off x="133635" y="4231079"/>
            <a:ext cx="949177" cy="923330"/>
          </a:xfrm>
          <a:prstGeom prst="rect">
            <a:avLst/>
          </a:prstGeom>
          <a:noFill/>
        </p:spPr>
        <p:txBody>
          <a:bodyPr wrap="square" rtlCol="0">
            <a:spAutoFit/>
          </a:bodyPr>
          <a:lstStyle/>
          <a:p>
            <a:r>
              <a:rPr lang="en-US" dirty="0">
                <a:solidFill>
                  <a:schemeClr val="tx2">
                    <a:lumMod val="90000"/>
                  </a:schemeClr>
                </a:solidFill>
                <a:latin typeface="Eras Bold ITC" panose="020B0907030504020204" pitchFamily="34" charset="0"/>
              </a:rPr>
              <a:t>TAKE</a:t>
            </a:r>
          </a:p>
          <a:p>
            <a:r>
              <a:rPr lang="en-US" dirty="0">
                <a:solidFill>
                  <a:schemeClr val="tx2">
                    <a:lumMod val="90000"/>
                  </a:schemeClr>
                </a:solidFill>
                <a:latin typeface="Eras Bold ITC" panose="020B0907030504020204" pitchFamily="34" charset="0"/>
              </a:rPr>
              <a:t>IN DATA</a:t>
            </a:r>
          </a:p>
        </p:txBody>
      </p:sp>
      <p:sp>
        <p:nvSpPr>
          <p:cNvPr id="74" name="TextBox 73">
            <a:extLst>
              <a:ext uri="{FF2B5EF4-FFF2-40B4-BE49-F238E27FC236}">
                <a16:creationId xmlns:a16="http://schemas.microsoft.com/office/drawing/2014/main" id="{8EB3245B-BB55-4D4C-9AC4-FD8158296BE9}"/>
              </a:ext>
            </a:extLst>
          </p:cNvPr>
          <p:cNvSpPr txBox="1"/>
          <p:nvPr/>
        </p:nvSpPr>
        <p:spPr>
          <a:xfrm>
            <a:off x="3547468" y="6025270"/>
            <a:ext cx="4449232" cy="646331"/>
          </a:xfrm>
          <a:prstGeom prst="rect">
            <a:avLst/>
          </a:prstGeom>
          <a:noFill/>
        </p:spPr>
        <p:txBody>
          <a:bodyPr wrap="square" rtlCol="0">
            <a:spAutoFit/>
          </a:bodyPr>
          <a:lstStyle/>
          <a:p>
            <a:pPr algn="ctr"/>
            <a:r>
              <a:rPr lang="en-US" dirty="0">
                <a:solidFill>
                  <a:schemeClr val="tx2">
                    <a:lumMod val="90000"/>
                  </a:schemeClr>
                </a:solidFill>
                <a:latin typeface="Eras Bold ITC" panose="020B0907030504020204" pitchFamily="34" charset="0"/>
              </a:rPr>
              <a:t>TRAIN THEMSELVES TO RECOGNIZE PATTERNS IN DATA</a:t>
            </a:r>
          </a:p>
        </p:txBody>
      </p:sp>
      <p:sp>
        <p:nvSpPr>
          <p:cNvPr id="75" name="TextBox 74">
            <a:extLst>
              <a:ext uri="{FF2B5EF4-FFF2-40B4-BE49-F238E27FC236}">
                <a16:creationId xmlns:a16="http://schemas.microsoft.com/office/drawing/2014/main" id="{2B24A021-B05B-4977-A6F0-AEF1E3D9A02F}"/>
              </a:ext>
            </a:extLst>
          </p:cNvPr>
          <p:cNvSpPr txBox="1"/>
          <p:nvPr/>
        </p:nvSpPr>
        <p:spPr>
          <a:xfrm>
            <a:off x="10115897" y="4408456"/>
            <a:ext cx="1613054" cy="2031325"/>
          </a:xfrm>
          <a:prstGeom prst="rect">
            <a:avLst/>
          </a:prstGeom>
          <a:noFill/>
        </p:spPr>
        <p:txBody>
          <a:bodyPr wrap="square" rtlCol="0">
            <a:spAutoFit/>
          </a:bodyPr>
          <a:lstStyle/>
          <a:p>
            <a:pPr algn="ctr"/>
            <a:r>
              <a:rPr lang="en-US" dirty="0">
                <a:solidFill>
                  <a:schemeClr val="tx2">
                    <a:lumMod val="90000"/>
                  </a:schemeClr>
                </a:solidFill>
                <a:latin typeface="Eras Bold ITC" panose="020B0907030504020204" pitchFamily="34" charset="0"/>
              </a:rPr>
              <a:t>PREDICT THE OUTPUT FOR A FUTURE SET OF DATA</a:t>
            </a:r>
          </a:p>
        </p:txBody>
      </p:sp>
      <p:pic>
        <p:nvPicPr>
          <p:cNvPr id="82" name="Content Placeholder 81">
            <a:extLst>
              <a:ext uri="{FF2B5EF4-FFF2-40B4-BE49-F238E27FC236}">
                <a16:creationId xmlns:a16="http://schemas.microsoft.com/office/drawing/2014/main" id="{F325D4F0-7B3C-4C5F-9CA2-B89F68C494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199" y="2722784"/>
            <a:ext cx="1120560" cy="1350192"/>
          </a:xfrm>
        </p:spPr>
      </p:pic>
      <p:cxnSp>
        <p:nvCxnSpPr>
          <p:cNvPr id="11" name="Straight Connector 10">
            <a:extLst>
              <a:ext uri="{FF2B5EF4-FFF2-40B4-BE49-F238E27FC236}">
                <a16:creationId xmlns:a16="http://schemas.microsoft.com/office/drawing/2014/main" id="{F2DEF07D-0A3F-46C7-BDE2-52F81EAD1068}"/>
              </a:ext>
            </a:extLst>
          </p:cNvPr>
          <p:cNvCxnSpPr>
            <a:cxnSpLocks/>
          </p:cNvCxnSpPr>
          <p:nvPr/>
        </p:nvCxnSpPr>
        <p:spPr>
          <a:xfrm>
            <a:off x="3093547" y="4560002"/>
            <a:ext cx="13716" cy="55125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2127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7C6F-7B61-4ABF-A343-5121960B132D}"/>
              </a:ext>
            </a:extLst>
          </p:cNvPr>
          <p:cNvSpPr>
            <a:spLocks noGrp="1"/>
          </p:cNvSpPr>
          <p:nvPr>
            <p:ph type="title"/>
          </p:nvPr>
        </p:nvSpPr>
        <p:spPr>
          <a:xfrm>
            <a:off x="899330" y="209947"/>
            <a:ext cx="9538898" cy="1590039"/>
          </a:xfrm>
        </p:spPr>
        <p:txBody>
          <a:bodyPr/>
          <a:lstStyle/>
          <a:p>
            <a:pPr algn="ctr"/>
            <a:r>
              <a:rPr lang="en-US" sz="3200" dirty="0">
                <a:latin typeface="Britannic Bold" panose="020B0903060703020204" pitchFamily="34" charset="0"/>
              </a:rPr>
              <a:t>IMPORTING </a:t>
            </a:r>
            <a:br>
              <a:rPr lang="en-US" sz="3200" dirty="0">
                <a:latin typeface="Britannic Bold" panose="020B0903060703020204" pitchFamily="34" charset="0"/>
              </a:rPr>
            </a:br>
            <a:r>
              <a:rPr lang="en-US" sz="3200" dirty="0">
                <a:latin typeface="Britannic Bold" panose="020B0903060703020204" pitchFamily="34" charset="0"/>
              </a:rPr>
              <a:t>KERAS : THE PYTHON DEEP LEARNING LIBRARY &amp; INITIALIZING THE NEURAL NETWORK</a:t>
            </a:r>
          </a:p>
        </p:txBody>
      </p:sp>
      <p:sp>
        <p:nvSpPr>
          <p:cNvPr id="3" name="Content Placeholder 2">
            <a:extLst>
              <a:ext uri="{FF2B5EF4-FFF2-40B4-BE49-F238E27FC236}">
                <a16:creationId xmlns:a16="http://schemas.microsoft.com/office/drawing/2014/main" id="{4BFED823-D810-43FC-B621-254CCF7346E2}"/>
              </a:ext>
            </a:extLst>
          </p:cNvPr>
          <p:cNvSpPr>
            <a:spLocks noGrp="1"/>
          </p:cNvSpPr>
          <p:nvPr>
            <p:ph idx="1"/>
          </p:nvPr>
        </p:nvSpPr>
        <p:spPr>
          <a:xfrm>
            <a:off x="568740" y="2229832"/>
            <a:ext cx="11332528" cy="4311644"/>
          </a:xfrm>
        </p:spPr>
        <p:txBody>
          <a:bodyPr/>
          <a:lstStyle/>
          <a:p>
            <a:r>
              <a:rPr lang="en-US" dirty="0"/>
              <a:t>We need </a:t>
            </a:r>
            <a:r>
              <a:rPr lang="en-US" b="1" i="1" dirty="0"/>
              <a:t>Sequential module </a:t>
            </a:r>
            <a:r>
              <a:rPr lang="en-US" b="1" dirty="0"/>
              <a:t>for initializing the neural network </a:t>
            </a:r>
            <a:r>
              <a:rPr lang="en-US" dirty="0"/>
              <a:t>and </a:t>
            </a:r>
            <a:r>
              <a:rPr lang="en-US" b="1" i="1" dirty="0"/>
              <a:t>Dense module </a:t>
            </a:r>
            <a:r>
              <a:rPr lang="en-US" b="1" dirty="0"/>
              <a:t>to add the hidden layers.</a:t>
            </a:r>
          </a:p>
          <a:p>
            <a:endParaRPr lang="en-US" b="1" dirty="0"/>
          </a:p>
          <a:p>
            <a:endParaRPr lang="en-US" b="1" dirty="0"/>
          </a:p>
          <a:p>
            <a:endParaRPr lang="en-US" b="1" dirty="0"/>
          </a:p>
          <a:p>
            <a:r>
              <a:rPr lang="en-US" b="1" dirty="0"/>
              <a:t>We are giving our model name as </a:t>
            </a:r>
            <a:r>
              <a:rPr lang="en-US" b="1" i="1" dirty="0"/>
              <a:t>“classifier”</a:t>
            </a:r>
            <a:r>
              <a:rPr lang="en-US" b="1" dirty="0"/>
              <a:t>. Using the Sequential module for initialization we have the following code :</a:t>
            </a:r>
          </a:p>
          <a:p>
            <a:endParaRPr lang="en-US" b="1" dirty="0"/>
          </a:p>
          <a:p>
            <a:endParaRPr lang="en-US" b="1" dirty="0"/>
          </a:p>
        </p:txBody>
      </p:sp>
      <p:pic>
        <p:nvPicPr>
          <p:cNvPr id="4" name="Picture 3">
            <a:extLst>
              <a:ext uri="{FF2B5EF4-FFF2-40B4-BE49-F238E27FC236}">
                <a16:creationId xmlns:a16="http://schemas.microsoft.com/office/drawing/2014/main" id="{A8CF393C-251C-4B66-804B-A508080FC0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71689" y="3220881"/>
            <a:ext cx="6926629" cy="668997"/>
          </a:xfrm>
          <a:prstGeom prst="rect">
            <a:avLst/>
          </a:prstGeom>
          <a:noFill/>
          <a:ln>
            <a:noFill/>
          </a:ln>
        </p:spPr>
      </p:pic>
      <p:pic>
        <p:nvPicPr>
          <p:cNvPr id="5" name="Picture 4">
            <a:extLst>
              <a:ext uri="{FF2B5EF4-FFF2-40B4-BE49-F238E27FC236}">
                <a16:creationId xmlns:a16="http://schemas.microsoft.com/office/drawing/2014/main" id="{799E5D82-1553-42A8-A534-C86EC000CEC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71689" y="5310773"/>
            <a:ext cx="6926629" cy="668997"/>
          </a:xfrm>
          <a:prstGeom prst="rect">
            <a:avLst/>
          </a:prstGeom>
          <a:noFill/>
          <a:ln>
            <a:noFill/>
          </a:ln>
        </p:spPr>
      </p:pic>
    </p:spTree>
    <p:extLst>
      <p:ext uri="{BB962C8B-B14F-4D97-AF65-F5344CB8AC3E}">
        <p14:creationId xmlns:p14="http://schemas.microsoft.com/office/powerpoint/2010/main" val="65465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4CDA8-9D1D-44B8-ABA6-908F77B06287}"/>
              </a:ext>
            </a:extLst>
          </p:cNvPr>
          <p:cNvSpPr>
            <a:spLocks noGrp="1"/>
          </p:cNvSpPr>
          <p:nvPr>
            <p:ph type="title"/>
          </p:nvPr>
        </p:nvSpPr>
        <p:spPr>
          <a:xfrm>
            <a:off x="1103312" y="216981"/>
            <a:ext cx="9116867" cy="785239"/>
          </a:xfrm>
        </p:spPr>
        <p:txBody>
          <a:bodyPr/>
          <a:lstStyle/>
          <a:p>
            <a:pPr algn="ctr"/>
            <a:r>
              <a:rPr lang="en-US" dirty="0">
                <a:latin typeface="Britannic Bold" panose="020B0903060703020204" pitchFamily="34" charset="0"/>
              </a:rPr>
              <a:t>ADDING THE LAYERS</a:t>
            </a:r>
          </a:p>
        </p:txBody>
      </p:sp>
      <p:sp>
        <p:nvSpPr>
          <p:cNvPr id="3" name="Content Placeholder 2">
            <a:extLst>
              <a:ext uri="{FF2B5EF4-FFF2-40B4-BE49-F238E27FC236}">
                <a16:creationId xmlns:a16="http://schemas.microsoft.com/office/drawing/2014/main" id="{57C8D972-B50F-4187-852D-E526B4A280BB}"/>
              </a:ext>
            </a:extLst>
          </p:cNvPr>
          <p:cNvSpPr>
            <a:spLocks noGrp="1"/>
          </p:cNvSpPr>
          <p:nvPr>
            <p:ph idx="1"/>
          </p:nvPr>
        </p:nvSpPr>
        <p:spPr>
          <a:xfrm>
            <a:off x="470265" y="1433939"/>
            <a:ext cx="4172073" cy="5207080"/>
          </a:xfrm>
        </p:spPr>
        <p:txBody>
          <a:bodyPr>
            <a:normAutofit fontScale="85000" lnSpcReduction="10000"/>
          </a:bodyPr>
          <a:lstStyle/>
          <a:p>
            <a:r>
              <a:rPr lang="en-US" dirty="0"/>
              <a:t>Our first parameter is </a:t>
            </a:r>
            <a:r>
              <a:rPr lang="en-US" b="1" i="1" dirty="0" err="1"/>
              <a:t>output_dim</a:t>
            </a:r>
            <a:r>
              <a:rPr lang="en-US" b="1" i="1" dirty="0"/>
              <a:t> </a:t>
            </a:r>
            <a:r>
              <a:rPr lang="en-US" b="1" dirty="0"/>
              <a:t>which signifies the number of nodes we want to add to this layer.</a:t>
            </a:r>
          </a:p>
          <a:p>
            <a:r>
              <a:rPr lang="en-US" b="1" dirty="0" err="1"/>
              <a:t>init</a:t>
            </a:r>
            <a:r>
              <a:rPr lang="en-US" b="1" dirty="0"/>
              <a:t> </a:t>
            </a:r>
            <a:r>
              <a:rPr lang="en-US" dirty="0"/>
              <a:t>is the initialization of the</a:t>
            </a:r>
            <a:r>
              <a:rPr lang="en-US" b="1" dirty="0"/>
              <a:t> Stochastic Gradient Descent(SGD).</a:t>
            </a:r>
          </a:p>
          <a:p>
            <a:r>
              <a:rPr lang="en-US" b="1" i="1" dirty="0"/>
              <a:t>We need to assign </a:t>
            </a:r>
            <a:r>
              <a:rPr lang="en-US" b="1" i="1" u="sng" dirty="0"/>
              <a:t>weights</a:t>
            </a:r>
            <a:r>
              <a:rPr lang="en-US" b="1" i="1" dirty="0"/>
              <a:t> to each node, which is nothing, but the importance given to each node.</a:t>
            </a:r>
          </a:p>
          <a:p>
            <a:r>
              <a:rPr lang="en-US" b="1" i="1" dirty="0" err="1"/>
              <a:t>input_dim</a:t>
            </a:r>
            <a:r>
              <a:rPr lang="en-US" b="1" i="1" dirty="0"/>
              <a:t> </a:t>
            </a:r>
            <a:r>
              <a:rPr lang="en-US" b="1" dirty="0"/>
              <a:t>parameter is needed only for first layer as the model does not know the number of input variables.</a:t>
            </a:r>
          </a:p>
          <a:p>
            <a:r>
              <a:rPr lang="en-US" b="1" dirty="0"/>
              <a:t>Neuron applies Activation Function to weighted sum(sum of Wi * Xi). The closer the activation function value is to 1 the more activated is the neuron.</a:t>
            </a:r>
          </a:p>
        </p:txBody>
      </p:sp>
      <p:sp>
        <p:nvSpPr>
          <p:cNvPr id="4" name="TextBox 3">
            <a:extLst>
              <a:ext uri="{FF2B5EF4-FFF2-40B4-BE49-F238E27FC236}">
                <a16:creationId xmlns:a16="http://schemas.microsoft.com/office/drawing/2014/main" id="{E95C1F25-59CB-4078-93C7-FD85226F642B}"/>
              </a:ext>
            </a:extLst>
          </p:cNvPr>
          <p:cNvSpPr txBox="1"/>
          <p:nvPr/>
        </p:nvSpPr>
        <p:spPr>
          <a:xfrm>
            <a:off x="5162843" y="2096086"/>
            <a:ext cx="47830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x1</a:t>
            </a:r>
          </a:p>
        </p:txBody>
      </p:sp>
      <p:sp>
        <p:nvSpPr>
          <p:cNvPr id="5" name="TextBox 4">
            <a:extLst>
              <a:ext uri="{FF2B5EF4-FFF2-40B4-BE49-F238E27FC236}">
                <a16:creationId xmlns:a16="http://schemas.microsoft.com/office/drawing/2014/main" id="{EEE767D8-7313-409E-84CB-EAF5614E3317}"/>
              </a:ext>
            </a:extLst>
          </p:cNvPr>
          <p:cNvSpPr txBox="1"/>
          <p:nvPr/>
        </p:nvSpPr>
        <p:spPr>
          <a:xfrm>
            <a:off x="5190978" y="3545058"/>
            <a:ext cx="47830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x2</a:t>
            </a:r>
          </a:p>
        </p:txBody>
      </p:sp>
      <p:sp>
        <p:nvSpPr>
          <p:cNvPr id="6" name="TextBox 5">
            <a:extLst>
              <a:ext uri="{FF2B5EF4-FFF2-40B4-BE49-F238E27FC236}">
                <a16:creationId xmlns:a16="http://schemas.microsoft.com/office/drawing/2014/main" id="{836E2BAE-AF33-4D37-A561-2002431D6A73}"/>
              </a:ext>
            </a:extLst>
          </p:cNvPr>
          <p:cNvSpPr txBox="1"/>
          <p:nvPr/>
        </p:nvSpPr>
        <p:spPr>
          <a:xfrm>
            <a:off x="5190978" y="4811151"/>
            <a:ext cx="47830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x3</a:t>
            </a:r>
          </a:p>
        </p:txBody>
      </p:sp>
      <p:cxnSp>
        <p:nvCxnSpPr>
          <p:cNvPr id="8" name="Straight Arrow Connector 7">
            <a:extLst>
              <a:ext uri="{FF2B5EF4-FFF2-40B4-BE49-F238E27FC236}">
                <a16:creationId xmlns:a16="http://schemas.microsoft.com/office/drawing/2014/main" id="{417C22FE-5001-464D-B4FE-8CEB1B7DA50C}"/>
              </a:ext>
            </a:extLst>
          </p:cNvPr>
          <p:cNvCxnSpPr/>
          <p:nvPr/>
        </p:nvCxnSpPr>
        <p:spPr>
          <a:xfrm>
            <a:off x="5669280" y="2278966"/>
            <a:ext cx="548640"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8FBFB58-DF2A-4D03-BE94-CE750B0D4342}"/>
              </a:ext>
            </a:extLst>
          </p:cNvPr>
          <p:cNvSpPr txBox="1"/>
          <p:nvPr/>
        </p:nvSpPr>
        <p:spPr>
          <a:xfrm>
            <a:off x="6330461" y="2096086"/>
            <a:ext cx="548640" cy="369320"/>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w1</a:t>
            </a:r>
          </a:p>
        </p:txBody>
      </p:sp>
      <p:cxnSp>
        <p:nvCxnSpPr>
          <p:cNvPr id="11" name="Straight Arrow Connector 10">
            <a:extLst>
              <a:ext uri="{FF2B5EF4-FFF2-40B4-BE49-F238E27FC236}">
                <a16:creationId xmlns:a16="http://schemas.microsoft.com/office/drawing/2014/main" id="{56D59CB8-1474-4696-A39C-B8376E33F88E}"/>
              </a:ext>
            </a:extLst>
          </p:cNvPr>
          <p:cNvCxnSpPr/>
          <p:nvPr/>
        </p:nvCxnSpPr>
        <p:spPr>
          <a:xfrm>
            <a:off x="5795889" y="3729724"/>
            <a:ext cx="53457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B26F65B7-F46D-4629-AF04-E649F0558E6A}"/>
              </a:ext>
            </a:extLst>
          </p:cNvPr>
          <p:cNvSpPr txBox="1"/>
          <p:nvPr/>
        </p:nvSpPr>
        <p:spPr>
          <a:xfrm>
            <a:off x="6471137" y="3545064"/>
            <a:ext cx="478302" cy="369320"/>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w2</a:t>
            </a:r>
          </a:p>
        </p:txBody>
      </p:sp>
      <p:sp>
        <p:nvSpPr>
          <p:cNvPr id="13" name="TextBox 12">
            <a:extLst>
              <a:ext uri="{FF2B5EF4-FFF2-40B4-BE49-F238E27FC236}">
                <a16:creationId xmlns:a16="http://schemas.microsoft.com/office/drawing/2014/main" id="{B0D62D63-7AF1-406D-9283-C0A3AD6286CC}"/>
              </a:ext>
            </a:extLst>
          </p:cNvPr>
          <p:cNvSpPr txBox="1"/>
          <p:nvPr/>
        </p:nvSpPr>
        <p:spPr>
          <a:xfrm>
            <a:off x="6522722" y="4823590"/>
            <a:ext cx="478302" cy="369320"/>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w3</a:t>
            </a:r>
          </a:p>
        </p:txBody>
      </p:sp>
      <p:cxnSp>
        <p:nvCxnSpPr>
          <p:cNvPr id="15" name="Straight Arrow Connector 14">
            <a:extLst>
              <a:ext uri="{FF2B5EF4-FFF2-40B4-BE49-F238E27FC236}">
                <a16:creationId xmlns:a16="http://schemas.microsoft.com/office/drawing/2014/main" id="{EDF7F877-332A-486F-BCA5-50CF02272A16}"/>
              </a:ext>
            </a:extLst>
          </p:cNvPr>
          <p:cNvCxnSpPr/>
          <p:nvPr/>
        </p:nvCxnSpPr>
        <p:spPr>
          <a:xfrm>
            <a:off x="5795889" y="4994042"/>
            <a:ext cx="53457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6" name="Oval 15">
            <a:extLst>
              <a:ext uri="{FF2B5EF4-FFF2-40B4-BE49-F238E27FC236}">
                <a16:creationId xmlns:a16="http://schemas.microsoft.com/office/drawing/2014/main" id="{29646084-9F18-4270-B869-2351D8C876BE}"/>
              </a:ext>
            </a:extLst>
          </p:cNvPr>
          <p:cNvSpPr/>
          <p:nvPr/>
        </p:nvSpPr>
        <p:spPr>
          <a:xfrm>
            <a:off x="8229600" y="3429000"/>
            <a:ext cx="773723" cy="78523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2D95A164-D2D6-4C2F-8C6B-95D2375D4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084" y="3438973"/>
            <a:ext cx="785239" cy="785239"/>
          </a:xfrm>
          <a:prstGeom prst="rect">
            <a:avLst/>
          </a:prstGeom>
        </p:spPr>
      </p:pic>
      <p:cxnSp>
        <p:nvCxnSpPr>
          <p:cNvPr id="20" name="Straight Arrow Connector 19">
            <a:extLst>
              <a:ext uri="{FF2B5EF4-FFF2-40B4-BE49-F238E27FC236}">
                <a16:creationId xmlns:a16="http://schemas.microsoft.com/office/drawing/2014/main" id="{A7318A48-318D-4005-B2F2-0F7FCB4DB771}"/>
              </a:ext>
            </a:extLst>
          </p:cNvPr>
          <p:cNvCxnSpPr/>
          <p:nvPr/>
        </p:nvCxnSpPr>
        <p:spPr>
          <a:xfrm>
            <a:off x="7001024" y="2465406"/>
            <a:ext cx="1383321" cy="1079652"/>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AB2622CF-8542-478B-81EF-863B2C5C2E79}"/>
              </a:ext>
            </a:extLst>
          </p:cNvPr>
          <p:cNvCxnSpPr/>
          <p:nvPr/>
        </p:nvCxnSpPr>
        <p:spPr>
          <a:xfrm>
            <a:off x="7090115" y="3674413"/>
            <a:ext cx="1139485" cy="5531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8345E56-D3D0-4E13-8A03-E848F27E1AC8}"/>
              </a:ext>
            </a:extLst>
          </p:cNvPr>
          <p:cNvCxnSpPr>
            <a:cxnSpLocks/>
          </p:cNvCxnSpPr>
          <p:nvPr/>
        </p:nvCxnSpPr>
        <p:spPr>
          <a:xfrm flipV="1">
            <a:off x="7090115" y="4059492"/>
            <a:ext cx="1252027" cy="94875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9531985D-228E-4155-A361-DB5D952CA0D7}"/>
              </a:ext>
            </a:extLst>
          </p:cNvPr>
          <p:cNvSpPr/>
          <p:nvPr/>
        </p:nvSpPr>
        <p:spPr>
          <a:xfrm>
            <a:off x="9706708" y="3428999"/>
            <a:ext cx="565260" cy="78523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9" name="Picture 28">
            <a:extLst>
              <a:ext uri="{FF2B5EF4-FFF2-40B4-BE49-F238E27FC236}">
                <a16:creationId xmlns:a16="http://schemas.microsoft.com/office/drawing/2014/main" id="{BF76C4C7-AEB8-4F67-AF8D-854267FA9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0800" y="3428999"/>
            <a:ext cx="844385" cy="786862"/>
          </a:xfrm>
          <a:prstGeom prst="rect">
            <a:avLst/>
          </a:prstGeom>
        </p:spPr>
      </p:pic>
      <p:cxnSp>
        <p:nvCxnSpPr>
          <p:cNvPr id="31" name="Straight Arrow Connector 30">
            <a:extLst>
              <a:ext uri="{FF2B5EF4-FFF2-40B4-BE49-F238E27FC236}">
                <a16:creationId xmlns:a16="http://schemas.microsoft.com/office/drawing/2014/main" id="{175EFADB-1077-4E03-8626-C5708B903427}"/>
              </a:ext>
            </a:extLst>
          </p:cNvPr>
          <p:cNvCxnSpPr>
            <a:stCxn id="29" idx="3"/>
          </p:cNvCxnSpPr>
          <p:nvPr/>
        </p:nvCxnSpPr>
        <p:spPr>
          <a:xfrm flipV="1">
            <a:off x="10525185" y="3821618"/>
            <a:ext cx="677477" cy="812"/>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5FBD226B-5F5A-4A27-8FDE-70A496896015}"/>
              </a:ext>
            </a:extLst>
          </p:cNvPr>
          <p:cNvCxnSpPr>
            <a:cxnSpLocks/>
            <a:stCxn id="18" idx="3"/>
            <a:endCxn id="29" idx="1"/>
          </p:cNvCxnSpPr>
          <p:nvPr/>
        </p:nvCxnSpPr>
        <p:spPr>
          <a:xfrm flipV="1">
            <a:off x="9003323" y="3822430"/>
            <a:ext cx="677477" cy="9163"/>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C2FF17F7-979D-474F-9F11-F6776A6687C2}"/>
              </a:ext>
            </a:extLst>
          </p:cNvPr>
          <p:cNvSpPr txBox="1"/>
          <p:nvPr/>
        </p:nvSpPr>
        <p:spPr>
          <a:xfrm>
            <a:off x="5036233" y="1660757"/>
            <a:ext cx="900332" cy="369332"/>
          </a:xfrm>
          <a:prstGeom prst="rect">
            <a:avLst/>
          </a:prstGeom>
          <a:noFill/>
        </p:spPr>
        <p:txBody>
          <a:bodyPr wrap="square" rtlCol="0">
            <a:spAutoFit/>
          </a:bodyPr>
          <a:lstStyle/>
          <a:p>
            <a:r>
              <a:rPr lang="en-US" dirty="0"/>
              <a:t>Inputs</a:t>
            </a:r>
          </a:p>
        </p:txBody>
      </p:sp>
      <p:sp>
        <p:nvSpPr>
          <p:cNvPr id="38" name="TextBox 37">
            <a:extLst>
              <a:ext uri="{FF2B5EF4-FFF2-40B4-BE49-F238E27FC236}">
                <a16:creationId xmlns:a16="http://schemas.microsoft.com/office/drawing/2014/main" id="{1CEE019A-8882-4C3C-B1DA-7864D2324ED8}"/>
              </a:ext>
            </a:extLst>
          </p:cNvPr>
          <p:cNvSpPr txBox="1"/>
          <p:nvPr/>
        </p:nvSpPr>
        <p:spPr>
          <a:xfrm>
            <a:off x="6159110" y="1689374"/>
            <a:ext cx="1219203" cy="369332"/>
          </a:xfrm>
          <a:prstGeom prst="rect">
            <a:avLst/>
          </a:prstGeom>
          <a:noFill/>
        </p:spPr>
        <p:txBody>
          <a:bodyPr wrap="square" rtlCol="0">
            <a:spAutoFit/>
          </a:bodyPr>
          <a:lstStyle/>
          <a:p>
            <a:pPr algn="ctr"/>
            <a:r>
              <a:rPr lang="en-US" dirty="0"/>
              <a:t>Weights</a:t>
            </a:r>
          </a:p>
        </p:txBody>
      </p:sp>
      <p:sp>
        <p:nvSpPr>
          <p:cNvPr id="39" name="TextBox 38">
            <a:extLst>
              <a:ext uri="{FF2B5EF4-FFF2-40B4-BE49-F238E27FC236}">
                <a16:creationId xmlns:a16="http://schemas.microsoft.com/office/drawing/2014/main" id="{C6B88BCA-D9EC-4C7F-BB3E-B1901AFD4A33}"/>
              </a:ext>
            </a:extLst>
          </p:cNvPr>
          <p:cNvSpPr txBox="1"/>
          <p:nvPr/>
        </p:nvSpPr>
        <p:spPr>
          <a:xfrm>
            <a:off x="7981072" y="4349202"/>
            <a:ext cx="1383321"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wi</a:t>
            </a:r>
            <a:r>
              <a:rPr lang="en-US" i="1" dirty="0">
                <a:latin typeface="Times New Roman" panose="02020603050405020304" pitchFamily="18" charset="0"/>
                <a:cs typeface="Times New Roman" panose="02020603050405020304" pitchFamily="18" charset="0"/>
              </a:rPr>
              <a:t> * xi) + B</a:t>
            </a:r>
          </a:p>
        </p:txBody>
      </p:sp>
      <p:sp>
        <p:nvSpPr>
          <p:cNvPr id="40" name="TextBox 39">
            <a:extLst>
              <a:ext uri="{FF2B5EF4-FFF2-40B4-BE49-F238E27FC236}">
                <a16:creationId xmlns:a16="http://schemas.microsoft.com/office/drawing/2014/main" id="{704BF6FB-E3E8-43C6-A0F5-B4D0EF1A0AA8}"/>
              </a:ext>
            </a:extLst>
          </p:cNvPr>
          <p:cNvSpPr txBox="1"/>
          <p:nvPr/>
        </p:nvSpPr>
        <p:spPr>
          <a:xfrm>
            <a:off x="9274274" y="2585952"/>
            <a:ext cx="1589649" cy="646332"/>
          </a:xfrm>
          <a:prstGeom prst="rect">
            <a:avLst/>
          </a:prstGeom>
          <a:noFill/>
        </p:spPr>
        <p:txBody>
          <a:bodyPr wrap="square" rtlCol="0">
            <a:spAutoFit/>
          </a:bodyPr>
          <a:lstStyle/>
          <a:p>
            <a:pPr algn="ctr"/>
            <a:r>
              <a:rPr lang="en-US" dirty="0"/>
              <a:t>Activation</a:t>
            </a:r>
          </a:p>
          <a:p>
            <a:pPr algn="ctr"/>
            <a:r>
              <a:rPr lang="en-US" dirty="0"/>
              <a:t>Function</a:t>
            </a:r>
          </a:p>
        </p:txBody>
      </p:sp>
      <p:sp>
        <p:nvSpPr>
          <p:cNvPr id="41" name="TextBox 40">
            <a:extLst>
              <a:ext uri="{FF2B5EF4-FFF2-40B4-BE49-F238E27FC236}">
                <a16:creationId xmlns:a16="http://schemas.microsoft.com/office/drawing/2014/main" id="{6DCDFAFF-A742-4C5A-948F-6403D5122F18}"/>
              </a:ext>
            </a:extLst>
          </p:cNvPr>
          <p:cNvSpPr txBox="1"/>
          <p:nvPr/>
        </p:nvSpPr>
        <p:spPr>
          <a:xfrm>
            <a:off x="10902462" y="3674413"/>
            <a:ext cx="1418286" cy="369332"/>
          </a:xfrm>
          <a:prstGeom prst="rect">
            <a:avLst/>
          </a:prstGeom>
          <a:noFill/>
        </p:spPr>
        <p:txBody>
          <a:bodyPr wrap="square" rtlCol="0">
            <a:spAutoFit/>
          </a:bodyPr>
          <a:lstStyle/>
          <a:p>
            <a:pPr algn="ctr"/>
            <a:r>
              <a:rPr lang="en-US" dirty="0"/>
              <a:t>Output</a:t>
            </a:r>
          </a:p>
        </p:txBody>
      </p:sp>
      <p:sp>
        <p:nvSpPr>
          <p:cNvPr id="43" name="TextBox 42">
            <a:extLst>
              <a:ext uri="{FF2B5EF4-FFF2-40B4-BE49-F238E27FC236}">
                <a16:creationId xmlns:a16="http://schemas.microsoft.com/office/drawing/2014/main" id="{09A41A4B-3445-4ACB-862A-6AF4E515CE41}"/>
              </a:ext>
            </a:extLst>
          </p:cNvPr>
          <p:cNvSpPr txBox="1"/>
          <p:nvPr/>
        </p:nvSpPr>
        <p:spPr>
          <a:xfrm>
            <a:off x="6457071" y="1251897"/>
            <a:ext cx="5092504" cy="400110"/>
          </a:xfrm>
          <a:prstGeom prst="rect">
            <a:avLst/>
          </a:prstGeom>
          <a:noFill/>
        </p:spPr>
        <p:txBody>
          <a:bodyPr wrap="square" rtlCol="0">
            <a:spAutoFit/>
          </a:bodyPr>
          <a:lstStyle/>
          <a:p>
            <a:pPr algn="ctr"/>
            <a:r>
              <a:rPr lang="en-US" sz="2000" dirty="0">
                <a:latin typeface="Eras Bold ITC" panose="020B0907030504020204" pitchFamily="34" charset="0"/>
              </a:rPr>
              <a:t>Fig. Working Of The Neural Network</a:t>
            </a:r>
          </a:p>
        </p:txBody>
      </p:sp>
      <p:pic>
        <p:nvPicPr>
          <p:cNvPr id="44" name="Picture 43">
            <a:extLst>
              <a:ext uri="{FF2B5EF4-FFF2-40B4-BE49-F238E27FC236}">
                <a16:creationId xmlns:a16="http://schemas.microsoft.com/office/drawing/2014/main" id="{8EE77CC1-ED44-43D9-A58C-83047760C48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18344" y="5429360"/>
            <a:ext cx="6304622" cy="1119505"/>
          </a:xfrm>
          <a:prstGeom prst="rect">
            <a:avLst/>
          </a:prstGeom>
          <a:noFill/>
          <a:ln>
            <a:noFill/>
          </a:ln>
        </p:spPr>
      </p:pic>
      <p:sp>
        <p:nvSpPr>
          <p:cNvPr id="7" name="TextBox 6">
            <a:extLst>
              <a:ext uri="{FF2B5EF4-FFF2-40B4-BE49-F238E27FC236}">
                <a16:creationId xmlns:a16="http://schemas.microsoft.com/office/drawing/2014/main" id="{FBB690B4-3FEA-418A-96AB-6EBFD221A6EC}"/>
              </a:ext>
            </a:extLst>
          </p:cNvPr>
          <p:cNvSpPr txBox="1"/>
          <p:nvPr/>
        </p:nvSpPr>
        <p:spPr>
          <a:xfrm>
            <a:off x="8051199" y="2294620"/>
            <a:ext cx="1146518" cy="646331"/>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Bias</a:t>
            </a:r>
          </a:p>
          <a:p>
            <a:pPr algn="ctr"/>
            <a:r>
              <a:rPr lang="en-US" i="1" dirty="0">
                <a:latin typeface="Times New Roman" panose="02020603050405020304" pitchFamily="18" charset="0"/>
                <a:cs typeface="Times New Roman" panose="02020603050405020304" pitchFamily="18" charset="0"/>
              </a:rPr>
              <a:t>B</a:t>
            </a:r>
          </a:p>
        </p:txBody>
      </p:sp>
      <p:cxnSp>
        <p:nvCxnSpPr>
          <p:cNvPr id="14" name="Straight Arrow Connector 13">
            <a:extLst>
              <a:ext uri="{FF2B5EF4-FFF2-40B4-BE49-F238E27FC236}">
                <a16:creationId xmlns:a16="http://schemas.microsoft.com/office/drawing/2014/main" id="{8EB656EB-BD3D-4BF1-BDF2-545C59C8F827}"/>
              </a:ext>
            </a:extLst>
          </p:cNvPr>
          <p:cNvCxnSpPr>
            <a:cxnSpLocks/>
            <a:stCxn id="7" idx="2"/>
          </p:cNvCxnSpPr>
          <p:nvPr/>
        </p:nvCxnSpPr>
        <p:spPr>
          <a:xfrm>
            <a:off x="8624458" y="2940951"/>
            <a:ext cx="15813" cy="49802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7501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16D4-1A88-45B6-965C-68670EDB9B8E}"/>
              </a:ext>
            </a:extLst>
          </p:cNvPr>
          <p:cNvSpPr>
            <a:spLocks noGrp="1"/>
          </p:cNvSpPr>
          <p:nvPr>
            <p:ph type="title"/>
          </p:nvPr>
        </p:nvSpPr>
        <p:spPr>
          <a:xfrm>
            <a:off x="985251" y="160711"/>
            <a:ext cx="9285680" cy="897780"/>
          </a:xfrm>
        </p:spPr>
        <p:txBody>
          <a:bodyPr/>
          <a:lstStyle/>
          <a:p>
            <a:pPr algn="ctr"/>
            <a:r>
              <a:rPr lang="en-US" dirty="0">
                <a:latin typeface="Britannic Bold" panose="020B0903060703020204" pitchFamily="34" charset="0"/>
              </a:rPr>
              <a:t>COMPILING THE NEURAL NETWORK</a:t>
            </a:r>
          </a:p>
        </p:txBody>
      </p:sp>
      <p:sp>
        <p:nvSpPr>
          <p:cNvPr id="3" name="Content Placeholder 2">
            <a:extLst>
              <a:ext uri="{FF2B5EF4-FFF2-40B4-BE49-F238E27FC236}">
                <a16:creationId xmlns:a16="http://schemas.microsoft.com/office/drawing/2014/main" id="{E81EF603-009F-419F-9784-DE66BC0FC5BF}"/>
              </a:ext>
            </a:extLst>
          </p:cNvPr>
          <p:cNvSpPr>
            <a:spLocks noGrp="1"/>
          </p:cNvSpPr>
          <p:nvPr>
            <p:ph idx="1"/>
          </p:nvPr>
        </p:nvSpPr>
        <p:spPr>
          <a:xfrm>
            <a:off x="408634" y="1359394"/>
            <a:ext cx="11374731" cy="3747178"/>
          </a:xfrm>
        </p:spPr>
        <p:txBody>
          <a:bodyPr>
            <a:normAutofit/>
          </a:bodyPr>
          <a:lstStyle/>
          <a:p>
            <a:r>
              <a:rPr lang="en-US" dirty="0"/>
              <a:t>First argument is </a:t>
            </a:r>
            <a:r>
              <a:rPr lang="en-US" b="1" i="1" dirty="0"/>
              <a:t>Optimizer </a:t>
            </a:r>
            <a:r>
              <a:rPr lang="en-US" b="1" dirty="0"/>
              <a:t>i.e. the iterative algorithm needed to find the optimal set of weights</a:t>
            </a:r>
            <a:r>
              <a:rPr lang="en-US" dirty="0"/>
              <a:t>. Previously we had just initialized the weights and now we are optimizing the algorithm by updating the weights  to reduce the loss function. This algorithm is called the </a:t>
            </a:r>
            <a:r>
              <a:rPr lang="en-US" b="1" dirty="0"/>
              <a:t>Stochastic Gradient Descent ( SGD ).</a:t>
            </a:r>
          </a:p>
          <a:p>
            <a:r>
              <a:rPr lang="en-US" b="1" dirty="0"/>
              <a:t>Among several SGD algorithms available we are going to use </a:t>
            </a:r>
            <a:r>
              <a:rPr lang="en-US" b="1" i="1" dirty="0"/>
              <a:t>Adam.</a:t>
            </a:r>
          </a:p>
          <a:p>
            <a:r>
              <a:rPr lang="en-US" b="1" dirty="0"/>
              <a:t>And SGD depends on </a:t>
            </a:r>
            <a:r>
              <a:rPr lang="en-US" b="1" i="1" dirty="0"/>
              <a:t>loss</a:t>
            </a:r>
            <a:r>
              <a:rPr lang="en-US" b="1" dirty="0"/>
              <a:t>, </a:t>
            </a:r>
            <a:r>
              <a:rPr lang="en-US" b="1" i="1" dirty="0"/>
              <a:t>which is nothing but the error in prediction</a:t>
            </a:r>
            <a:r>
              <a:rPr lang="en-US" b="1" dirty="0"/>
              <a:t>, and since our dependent(target) variable is in binary, we will use the logarithmic loss function</a:t>
            </a:r>
            <a:r>
              <a:rPr lang="en-US" b="1" i="1" dirty="0"/>
              <a:t> </a:t>
            </a:r>
            <a:r>
              <a:rPr lang="en-US" b="1" i="1" dirty="0" err="1"/>
              <a:t>binary_crossentropy</a:t>
            </a:r>
            <a:r>
              <a:rPr lang="en-US" b="1" i="1" dirty="0"/>
              <a:t>.</a:t>
            </a:r>
          </a:p>
          <a:p>
            <a:r>
              <a:rPr lang="en-US" b="1" dirty="0"/>
              <a:t>To improve the performance of our neural network, we need to improve the </a:t>
            </a:r>
            <a:r>
              <a:rPr lang="en-US" b="1" i="1" dirty="0"/>
              <a:t>accuracy</a:t>
            </a:r>
            <a:r>
              <a:rPr lang="en-US" b="1" dirty="0"/>
              <a:t>, so we would add </a:t>
            </a:r>
            <a:r>
              <a:rPr lang="en-US" b="1" i="1" dirty="0"/>
              <a:t>accuracy as metrics</a:t>
            </a:r>
            <a:endParaRPr lang="en-US" i="1" dirty="0"/>
          </a:p>
        </p:txBody>
      </p:sp>
      <p:pic>
        <p:nvPicPr>
          <p:cNvPr id="4" name="Picture 3">
            <a:extLst>
              <a:ext uri="{FF2B5EF4-FFF2-40B4-BE49-F238E27FC236}">
                <a16:creationId xmlns:a16="http://schemas.microsoft.com/office/drawing/2014/main" id="{CA23E283-BFDC-4CE6-B414-DFF8830EEE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5251" y="5491881"/>
            <a:ext cx="10103216" cy="789652"/>
          </a:xfrm>
          <a:prstGeom prst="rect">
            <a:avLst/>
          </a:prstGeom>
          <a:noFill/>
          <a:ln>
            <a:noFill/>
          </a:ln>
        </p:spPr>
      </p:pic>
    </p:spTree>
    <p:extLst>
      <p:ext uri="{BB962C8B-B14F-4D97-AF65-F5344CB8AC3E}">
        <p14:creationId xmlns:p14="http://schemas.microsoft.com/office/powerpoint/2010/main" val="2539733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A984-9D9C-4E4A-B3BA-650ACB8C036A}"/>
              </a:ext>
            </a:extLst>
          </p:cNvPr>
          <p:cNvSpPr>
            <a:spLocks noGrp="1"/>
          </p:cNvSpPr>
          <p:nvPr>
            <p:ph type="title"/>
          </p:nvPr>
        </p:nvSpPr>
        <p:spPr>
          <a:xfrm>
            <a:off x="1375787" y="183477"/>
            <a:ext cx="9440423" cy="1247023"/>
          </a:xfrm>
        </p:spPr>
        <p:txBody>
          <a:bodyPr/>
          <a:lstStyle/>
          <a:p>
            <a:pPr algn="ctr"/>
            <a:r>
              <a:rPr lang="en-US" dirty="0">
                <a:latin typeface="Britannic Bold" panose="020B0903060703020204" pitchFamily="34" charset="0"/>
              </a:rPr>
              <a:t>FITTING THE ANN </a:t>
            </a:r>
            <a:br>
              <a:rPr lang="en-US" dirty="0">
                <a:latin typeface="Britannic Bold" panose="020B0903060703020204" pitchFamily="34" charset="0"/>
              </a:rPr>
            </a:br>
            <a:r>
              <a:rPr lang="en-US" dirty="0">
                <a:latin typeface="Britannic Bold" panose="020B0903060703020204" pitchFamily="34" charset="0"/>
              </a:rPr>
              <a:t>INTO THE TRAINING SET</a:t>
            </a:r>
          </a:p>
        </p:txBody>
      </p:sp>
      <p:sp>
        <p:nvSpPr>
          <p:cNvPr id="3" name="Content Placeholder 2">
            <a:extLst>
              <a:ext uri="{FF2B5EF4-FFF2-40B4-BE49-F238E27FC236}">
                <a16:creationId xmlns:a16="http://schemas.microsoft.com/office/drawing/2014/main" id="{51272774-E1E3-495E-8D82-E1F392FB2417}"/>
              </a:ext>
            </a:extLst>
          </p:cNvPr>
          <p:cNvSpPr>
            <a:spLocks noGrp="1"/>
          </p:cNvSpPr>
          <p:nvPr>
            <p:ph idx="1"/>
          </p:nvPr>
        </p:nvSpPr>
        <p:spPr>
          <a:xfrm>
            <a:off x="1622727" y="1801420"/>
            <a:ext cx="8946541" cy="3517888"/>
          </a:xfrm>
        </p:spPr>
        <p:txBody>
          <a:bodyPr>
            <a:normAutofit lnSpcReduction="10000"/>
          </a:bodyPr>
          <a:lstStyle/>
          <a:p>
            <a:r>
              <a:rPr lang="en-US" b="1" dirty="0"/>
              <a:t>We will use the fit method to fit our model into the training set.</a:t>
            </a:r>
          </a:p>
          <a:p>
            <a:r>
              <a:rPr lang="en-US" dirty="0"/>
              <a:t>We also need to update and optimize our weights in order to improve the efficiency of our neural network. </a:t>
            </a:r>
            <a:r>
              <a:rPr lang="en-US" b="1" i="1" dirty="0" err="1"/>
              <a:t>batch_size</a:t>
            </a:r>
            <a:r>
              <a:rPr lang="en-US" b="1" i="1" dirty="0"/>
              <a:t> </a:t>
            </a:r>
            <a:r>
              <a:rPr lang="en-US" b="1" dirty="0"/>
              <a:t>is used to specify the number of observations after we would update our weights.</a:t>
            </a:r>
          </a:p>
          <a:p>
            <a:r>
              <a:rPr lang="en-US" b="1" i="1" dirty="0" err="1"/>
              <a:t>nb_epoch</a:t>
            </a:r>
            <a:r>
              <a:rPr lang="en-US" b="1" dirty="0"/>
              <a:t> is a hyperparameter which defines the number of times an entire dataset is passed both forward and backward through the neural network once.</a:t>
            </a:r>
          </a:p>
          <a:p>
            <a:r>
              <a:rPr lang="en-US" b="1" dirty="0"/>
              <a:t>Choosing the value of </a:t>
            </a:r>
            <a:r>
              <a:rPr lang="en-US" b="1" dirty="0" err="1"/>
              <a:t>batch_size</a:t>
            </a:r>
            <a:r>
              <a:rPr lang="en-US" b="1" dirty="0"/>
              <a:t> and </a:t>
            </a:r>
            <a:r>
              <a:rPr lang="en-US" b="1" dirty="0" err="1"/>
              <a:t>nb_epoch</a:t>
            </a:r>
            <a:r>
              <a:rPr lang="en-US" b="1" dirty="0"/>
              <a:t> is a trial and error process.</a:t>
            </a:r>
          </a:p>
        </p:txBody>
      </p:sp>
      <p:pic>
        <p:nvPicPr>
          <p:cNvPr id="4" name="Picture 3">
            <a:extLst>
              <a:ext uri="{FF2B5EF4-FFF2-40B4-BE49-F238E27FC236}">
                <a16:creationId xmlns:a16="http://schemas.microsoft.com/office/drawing/2014/main" id="{B66D913E-8546-4008-9E65-13CE904ABD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32966" y="5690229"/>
            <a:ext cx="7587810" cy="837180"/>
          </a:xfrm>
          <a:prstGeom prst="rect">
            <a:avLst/>
          </a:prstGeom>
          <a:noFill/>
          <a:ln>
            <a:noFill/>
          </a:ln>
        </p:spPr>
      </p:pic>
    </p:spTree>
    <p:extLst>
      <p:ext uri="{BB962C8B-B14F-4D97-AF65-F5344CB8AC3E}">
        <p14:creationId xmlns:p14="http://schemas.microsoft.com/office/powerpoint/2010/main" val="155470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2B754D-EED2-4769-A81E-A453AF73A8F6}"/>
              </a:ext>
            </a:extLst>
          </p:cNvPr>
          <p:cNvSpPr/>
          <p:nvPr/>
        </p:nvSpPr>
        <p:spPr>
          <a:xfrm>
            <a:off x="840278" y="2314397"/>
            <a:ext cx="10867077" cy="1754326"/>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PART 3 :</a:t>
            </a:r>
          </a:p>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PREDICTING THE TEST SET RESULTS</a:t>
            </a:r>
          </a:p>
        </p:txBody>
      </p:sp>
    </p:spTree>
    <p:extLst>
      <p:ext uri="{BB962C8B-B14F-4D97-AF65-F5344CB8AC3E}">
        <p14:creationId xmlns:p14="http://schemas.microsoft.com/office/powerpoint/2010/main" val="667512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C8FA-498C-40FA-82E4-AC71B238635B}"/>
              </a:ext>
            </a:extLst>
          </p:cNvPr>
          <p:cNvSpPr>
            <a:spLocks noGrp="1"/>
          </p:cNvSpPr>
          <p:nvPr>
            <p:ph type="title"/>
          </p:nvPr>
        </p:nvSpPr>
        <p:spPr>
          <a:xfrm>
            <a:off x="899331" y="174778"/>
            <a:ext cx="9403742" cy="869645"/>
          </a:xfrm>
        </p:spPr>
        <p:txBody>
          <a:bodyPr/>
          <a:lstStyle/>
          <a:p>
            <a:pPr algn="ctr"/>
            <a:r>
              <a:rPr lang="en-US" dirty="0">
                <a:latin typeface="Britannic Bold" panose="020B0903060703020204" pitchFamily="34" charset="0"/>
              </a:rPr>
              <a:t>PREDICTING THE TEST SET RESULTS</a:t>
            </a:r>
          </a:p>
        </p:txBody>
      </p:sp>
      <p:sp>
        <p:nvSpPr>
          <p:cNvPr id="3" name="Content Placeholder 2">
            <a:extLst>
              <a:ext uri="{FF2B5EF4-FFF2-40B4-BE49-F238E27FC236}">
                <a16:creationId xmlns:a16="http://schemas.microsoft.com/office/drawing/2014/main" id="{3E870022-1B33-4005-BC1C-C9D28CC3C50E}"/>
              </a:ext>
            </a:extLst>
          </p:cNvPr>
          <p:cNvSpPr>
            <a:spLocks noGrp="1"/>
          </p:cNvSpPr>
          <p:nvPr>
            <p:ph idx="1"/>
          </p:nvPr>
        </p:nvSpPr>
        <p:spPr/>
        <p:txBody>
          <a:bodyPr/>
          <a:lstStyle/>
          <a:p>
            <a:r>
              <a:rPr lang="en-US" b="1" dirty="0"/>
              <a:t>Predicting the results with the test set will give the probability of the number of customers leaving the company( customer churn ).</a:t>
            </a:r>
          </a:p>
          <a:p>
            <a:r>
              <a:rPr lang="en-US" b="1" i="1" dirty="0"/>
              <a:t>We need to covert the results into binary.</a:t>
            </a:r>
          </a:p>
        </p:txBody>
      </p:sp>
      <p:pic>
        <p:nvPicPr>
          <p:cNvPr id="4" name="Picture 3">
            <a:extLst>
              <a:ext uri="{FF2B5EF4-FFF2-40B4-BE49-F238E27FC236}">
                <a16:creationId xmlns:a16="http://schemas.microsoft.com/office/drawing/2014/main" id="{51D52BF7-4B6E-48FF-9FA6-5AB18A2BCD2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10933" y="4392733"/>
            <a:ext cx="8592139" cy="869645"/>
          </a:xfrm>
          <a:prstGeom prst="rect">
            <a:avLst/>
          </a:prstGeom>
          <a:noFill/>
          <a:ln>
            <a:noFill/>
          </a:ln>
        </p:spPr>
      </p:pic>
    </p:spTree>
    <p:extLst>
      <p:ext uri="{BB962C8B-B14F-4D97-AF65-F5344CB8AC3E}">
        <p14:creationId xmlns:p14="http://schemas.microsoft.com/office/powerpoint/2010/main" val="1853901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BCCF-83B2-440C-B179-F453B941139D}"/>
              </a:ext>
            </a:extLst>
          </p:cNvPr>
          <p:cNvSpPr>
            <a:spLocks noGrp="1"/>
          </p:cNvSpPr>
          <p:nvPr>
            <p:ph type="title"/>
          </p:nvPr>
        </p:nvSpPr>
        <p:spPr>
          <a:xfrm>
            <a:off x="1303837" y="388550"/>
            <a:ext cx="8946541" cy="1263787"/>
          </a:xfrm>
        </p:spPr>
        <p:txBody>
          <a:bodyPr/>
          <a:lstStyle/>
          <a:p>
            <a:pPr algn="ctr"/>
            <a:r>
              <a:rPr lang="en-US" sz="6600" b="1" dirty="0">
                <a:solidFill>
                  <a:schemeClr val="bg2">
                    <a:lumMod val="75000"/>
                  </a:schemeClr>
                </a:solidFill>
                <a:effectLst>
                  <a:outerShdw blurRad="38100" dist="38100" dir="2700000" algn="tl">
                    <a:schemeClr val="bg2">
                      <a:lumMod val="75000"/>
                      <a:alpha val="43000"/>
                    </a:schemeClr>
                  </a:outerShdw>
                </a:effectLst>
                <a:latin typeface="Britannic Bold" panose="020B0903060703020204" pitchFamily="34" charset="0"/>
              </a:rPr>
              <a:t>OUTLINE</a:t>
            </a:r>
          </a:p>
        </p:txBody>
      </p:sp>
      <p:sp>
        <p:nvSpPr>
          <p:cNvPr id="3" name="Content Placeholder 2">
            <a:extLst>
              <a:ext uri="{FF2B5EF4-FFF2-40B4-BE49-F238E27FC236}">
                <a16:creationId xmlns:a16="http://schemas.microsoft.com/office/drawing/2014/main" id="{08F33F6C-CB29-470F-ACF1-4A889E59AD98}"/>
              </a:ext>
            </a:extLst>
          </p:cNvPr>
          <p:cNvSpPr>
            <a:spLocks noGrp="1"/>
          </p:cNvSpPr>
          <p:nvPr>
            <p:ph idx="1"/>
          </p:nvPr>
        </p:nvSpPr>
        <p:spPr/>
        <p:txBody>
          <a:bodyPr/>
          <a:lstStyle/>
          <a:p>
            <a:pPr marL="0" indent="0">
              <a:buNone/>
            </a:pPr>
            <a:r>
              <a:rPr lang="en-US" b="1" dirty="0">
                <a:solidFill>
                  <a:schemeClr val="bg2">
                    <a:lumMod val="50000"/>
                  </a:schemeClr>
                </a:solidFill>
              </a:rPr>
              <a:t>1. SEVERITY OF THE PROBLEM(LITERATURE REVIEW).</a:t>
            </a:r>
          </a:p>
          <a:p>
            <a:pPr marL="0" indent="0">
              <a:buNone/>
            </a:pPr>
            <a:r>
              <a:rPr lang="en-US" b="1" dirty="0">
                <a:solidFill>
                  <a:schemeClr val="bg2">
                    <a:lumMod val="50000"/>
                  </a:schemeClr>
                </a:solidFill>
              </a:rPr>
              <a:t>2. TRADITIONAL METHODS OF CHURN ANALYSIS.</a:t>
            </a:r>
          </a:p>
          <a:p>
            <a:pPr marL="0" indent="0">
              <a:buNone/>
            </a:pPr>
            <a:r>
              <a:rPr lang="en-US" b="1" dirty="0">
                <a:solidFill>
                  <a:schemeClr val="bg2">
                    <a:lumMod val="50000"/>
                  </a:schemeClr>
                </a:solidFill>
              </a:rPr>
              <a:t>3. PROPOSED METHOD OF CHURN ANALYSIS.</a:t>
            </a:r>
          </a:p>
          <a:p>
            <a:pPr lvl="1"/>
            <a:r>
              <a:rPr lang="en-US" b="1" dirty="0">
                <a:solidFill>
                  <a:schemeClr val="bg2">
                    <a:lumMod val="50000"/>
                  </a:schemeClr>
                </a:solidFill>
              </a:rPr>
              <a:t>PART - 1: DATA PREPROCESSING.</a:t>
            </a:r>
          </a:p>
          <a:p>
            <a:pPr lvl="1"/>
            <a:r>
              <a:rPr lang="en-US" b="1" dirty="0">
                <a:solidFill>
                  <a:schemeClr val="bg2">
                    <a:lumMod val="50000"/>
                  </a:schemeClr>
                </a:solidFill>
              </a:rPr>
              <a:t>PART – 2 : DESIGNING THE NEURAL NETWORK.</a:t>
            </a:r>
          </a:p>
          <a:p>
            <a:pPr lvl="1"/>
            <a:r>
              <a:rPr lang="en-US" b="1" dirty="0">
                <a:solidFill>
                  <a:schemeClr val="bg2">
                    <a:lumMod val="50000"/>
                  </a:schemeClr>
                </a:solidFill>
              </a:rPr>
              <a:t>PART – 3 : PREDICTING THE TEST SET RESULTS.</a:t>
            </a:r>
          </a:p>
          <a:p>
            <a:pPr lvl="1"/>
            <a:r>
              <a:rPr lang="en-US" b="1" dirty="0">
                <a:solidFill>
                  <a:schemeClr val="bg2">
                    <a:lumMod val="50000"/>
                  </a:schemeClr>
                </a:solidFill>
              </a:rPr>
              <a:t>PART – 4 : EVALUATING THE MODEL’S PERFORMANCE.</a:t>
            </a:r>
          </a:p>
          <a:p>
            <a:pPr marL="57150" indent="0">
              <a:buNone/>
            </a:pPr>
            <a:r>
              <a:rPr lang="en-US" b="1" dirty="0">
                <a:solidFill>
                  <a:schemeClr val="bg2">
                    <a:lumMod val="50000"/>
                  </a:schemeClr>
                </a:solidFill>
              </a:rPr>
              <a:t>4. FUTURE SCOPE AND CONCLUSIONS.</a:t>
            </a:r>
          </a:p>
          <a:p>
            <a:pPr marL="57150" indent="0">
              <a:buNone/>
            </a:pPr>
            <a:r>
              <a:rPr lang="en-US" b="1" dirty="0">
                <a:solidFill>
                  <a:schemeClr val="bg2">
                    <a:lumMod val="50000"/>
                  </a:schemeClr>
                </a:solidFill>
              </a:rPr>
              <a:t>5. REFERENCES.</a:t>
            </a:r>
          </a:p>
        </p:txBody>
      </p:sp>
    </p:spTree>
    <p:extLst>
      <p:ext uri="{BB962C8B-B14F-4D97-AF65-F5344CB8AC3E}">
        <p14:creationId xmlns:p14="http://schemas.microsoft.com/office/powerpoint/2010/main" val="3632667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036E2-FEA4-41D0-8EC2-0DA3FE206389}"/>
              </a:ext>
            </a:extLst>
          </p:cNvPr>
          <p:cNvSpPr>
            <a:spLocks noGrp="1"/>
          </p:cNvSpPr>
          <p:nvPr>
            <p:ph type="title"/>
          </p:nvPr>
        </p:nvSpPr>
        <p:spPr>
          <a:xfrm>
            <a:off x="838616" y="300318"/>
            <a:ext cx="9348121" cy="549914"/>
          </a:xfrm>
        </p:spPr>
        <p:txBody>
          <a:bodyPr/>
          <a:lstStyle/>
          <a:p>
            <a:endParaRPr lang="en-US" dirty="0"/>
          </a:p>
        </p:txBody>
      </p:sp>
      <p:sp>
        <p:nvSpPr>
          <p:cNvPr id="3" name="Content Placeholder 2">
            <a:extLst>
              <a:ext uri="{FF2B5EF4-FFF2-40B4-BE49-F238E27FC236}">
                <a16:creationId xmlns:a16="http://schemas.microsoft.com/office/drawing/2014/main" id="{FCF68C2D-D132-4DD5-98B9-55AC9257A40D}"/>
              </a:ext>
            </a:extLst>
          </p:cNvPr>
          <p:cNvSpPr>
            <a:spLocks noGrp="1"/>
          </p:cNvSpPr>
          <p:nvPr>
            <p:ph idx="1"/>
          </p:nvPr>
        </p:nvSpPr>
        <p:spPr>
          <a:xfrm>
            <a:off x="838616" y="1652337"/>
            <a:ext cx="10287596" cy="4668253"/>
          </a:xfrm>
          <a:noFill/>
        </p:spPr>
        <p:txBody>
          <a:bodyPr>
            <a:normAutofit/>
          </a:bodyPr>
          <a:lstStyle/>
          <a:p>
            <a:pPr marL="0" indent="0" algn="ctr">
              <a:buNone/>
            </a:pPr>
            <a:r>
              <a:rPr lang="en-US" sz="5200" b="1" dirty="0">
                <a:pattFill prst="solidDmnd">
                  <a:fgClr>
                    <a:schemeClr val="bg2">
                      <a:lumMod val="50000"/>
                    </a:schemeClr>
                  </a:fgClr>
                  <a:bgClr>
                    <a:schemeClr val="bg1"/>
                  </a:bgClr>
                </a:pattFill>
                <a:effectLst>
                  <a:outerShdw blurRad="38100" dist="38100" dir="2700000" algn="tl">
                    <a:srgbClr val="000000">
                      <a:alpha val="43137"/>
                    </a:srgbClr>
                  </a:outerShdw>
                </a:effectLst>
              </a:rPr>
              <a:t>PART 4:</a:t>
            </a:r>
          </a:p>
          <a:p>
            <a:pPr marL="0" indent="0" algn="ctr">
              <a:buNone/>
            </a:pPr>
            <a:r>
              <a:rPr lang="en-US" sz="5200" b="1" dirty="0">
                <a:pattFill prst="solidDmnd">
                  <a:fgClr>
                    <a:schemeClr val="bg2">
                      <a:lumMod val="50000"/>
                    </a:schemeClr>
                  </a:fgClr>
                  <a:bgClr>
                    <a:schemeClr val="bg1"/>
                  </a:bgClr>
                </a:pattFill>
                <a:effectLst>
                  <a:outerShdw blurRad="38100" dist="38100" dir="2700000" algn="tl">
                    <a:srgbClr val="000000">
                      <a:alpha val="43137"/>
                    </a:srgbClr>
                  </a:outerShdw>
                </a:effectLst>
              </a:rPr>
              <a:t>EVALUATING </a:t>
            </a:r>
          </a:p>
          <a:p>
            <a:pPr marL="0" indent="0" algn="ctr">
              <a:buNone/>
            </a:pPr>
            <a:r>
              <a:rPr lang="en-US" sz="5200" b="1" dirty="0">
                <a:pattFill prst="solidDmnd">
                  <a:fgClr>
                    <a:schemeClr val="bg2">
                      <a:lumMod val="50000"/>
                    </a:schemeClr>
                  </a:fgClr>
                  <a:bgClr>
                    <a:schemeClr val="bg1"/>
                  </a:bgClr>
                </a:pattFill>
                <a:effectLst>
                  <a:outerShdw blurRad="38100" dist="38100" dir="2700000" algn="tl">
                    <a:srgbClr val="000000">
                      <a:alpha val="43137"/>
                    </a:srgbClr>
                  </a:outerShdw>
                </a:effectLst>
              </a:rPr>
              <a:t>THE </a:t>
            </a:r>
          </a:p>
          <a:p>
            <a:pPr marL="0" indent="0" algn="ctr">
              <a:buNone/>
            </a:pPr>
            <a:r>
              <a:rPr lang="en-US" sz="5200" b="1" dirty="0">
                <a:pattFill prst="solidDmnd">
                  <a:fgClr>
                    <a:schemeClr val="bg2">
                      <a:lumMod val="50000"/>
                    </a:schemeClr>
                  </a:fgClr>
                  <a:bgClr>
                    <a:schemeClr val="bg1"/>
                  </a:bgClr>
                </a:pattFill>
                <a:effectLst>
                  <a:outerShdw blurRad="38100" dist="38100" dir="2700000" algn="tl">
                    <a:srgbClr val="000000">
                      <a:alpha val="43137"/>
                    </a:srgbClr>
                  </a:outerShdw>
                </a:effectLst>
              </a:rPr>
              <a:t>MODEL’S PERFORMANCE</a:t>
            </a:r>
          </a:p>
        </p:txBody>
      </p:sp>
    </p:spTree>
    <p:extLst>
      <p:ext uri="{BB962C8B-B14F-4D97-AF65-F5344CB8AC3E}">
        <p14:creationId xmlns:p14="http://schemas.microsoft.com/office/powerpoint/2010/main" val="3053627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24FA-4247-472C-AB29-51DC62434512}"/>
              </a:ext>
            </a:extLst>
          </p:cNvPr>
          <p:cNvSpPr>
            <a:spLocks noGrp="1"/>
          </p:cNvSpPr>
          <p:nvPr>
            <p:ph type="title"/>
          </p:nvPr>
        </p:nvSpPr>
        <p:spPr>
          <a:xfrm>
            <a:off x="932277" y="143228"/>
            <a:ext cx="9404723" cy="1400530"/>
          </a:xfrm>
        </p:spPr>
        <p:txBody>
          <a:bodyPr/>
          <a:lstStyle/>
          <a:p>
            <a:pPr algn="ctr"/>
            <a:r>
              <a:rPr lang="en-US" dirty="0">
                <a:latin typeface="Britannic Bold" panose="020B0903060703020204" pitchFamily="34" charset="0"/>
              </a:rPr>
              <a:t>EVALUATING THE PERFORMANCE  THROUGH </a:t>
            </a:r>
            <a:r>
              <a:rPr lang="en-US" dirty="0">
                <a:effectLst>
                  <a:outerShdw blurRad="38100" dist="38100" dir="2700000" algn="tl">
                    <a:srgbClr val="000000">
                      <a:alpha val="43137"/>
                    </a:srgbClr>
                  </a:outerShdw>
                </a:effectLst>
                <a:latin typeface="Britannic Bold" panose="020B0903060703020204" pitchFamily="34" charset="0"/>
              </a:rPr>
              <a:t>CONFUSION MATRIX</a:t>
            </a:r>
          </a:p>
        </p:txBody>
      </p:sp>
      <p:sp>
        <p:nvSpPr>
          <p:cNvPr id="3" name="Content Placeholder 2">
            <a:extLst>
              <a:ext uri="{FF2B5EF4-FFF2-40B4-BE49-F238E27FC236}">
                <a16:creationId xmlns:a16="http://schemas.microsoft.com/office/drawing/2014/main" id="{306DBD2B-D50D-4F68-B5C8-FEC43A7A3C7A}"/>
              </a:ext>
            </a:extLst>
          </p:cNvPr>
          <p:cNvSpPr>
            <a:spLocks noGrp="1"/>
          </p:cNvSpPr>
          <p:nvPr>
            <p:ph idx="1"/>
          </p:nvPr>
        </p:nvSpPr>
        <p:spPr>
          <a:xfrm>
            <a:off x="418847" y="1890454"/>
            <a:ext cx="5484647" cy="4365967"/>
          </a:xfrm>
        </p:spPr>
        <p:txBody>
          <a:bodyPr>
            <a:normAutofit/>
          </a:bodyPr>
          <a:lstStyle/>
          <a:p>
            <a:r>
              <a:rPr lang="en-US" sz="1800" dirty="0"/>
              <a:t>Confusion Matrix comes into the picture while measuring the effectiveness(or performance) of our model through </a:t>
            </a:r>
            <a:r>
              <a:rPr lang="en-US" sz="1800" b="1" i="1" dirty="0"/>
              <a:t>RECALL, PRECISION, ACCURACY &amp; AUC-ROC Curve(discussed later).</a:t>
            </a:r>
          </a:p>
          <a:p>
            <a:r>
              <a:rPr lang="en-US" sz="1800" dirty="0"/>
              <a:t>We have</a:t>
            </a:r>
            <a:r>
              <a:rPr lang="en-US" sz="1800" b="1" i="1" dirty="0"/>
              <a:t>, </a:t>
            </a:r>
          </a:p>
          <a:p>
            <a:pPr marL="0" indent="0">
              <a:buNone/>
            </a:pPr>
            <a:r>
              <a:rPr lang="en-US" sz="1800" b="1" i="1" dirty="0"/>
              <a:t>	RECALL = TP/TP+FN</a:t>
            </a:r>
          </a:p>
          <a:p>
            <a:pPr marL="0" indent="0">
              <a:buNone/>
            </a:pPr>
            <a:r>
              <a:rPr lang="en-US" sz="1800" b="1" i="1" dirty="0"/>
              <a:t>	PRECSION = TP/TP+FP</a:t>
            </a:r>
          </a:p>
          <a:p>
            <a:pPr marL="0" indent="0">
              <a:buNone/>
            </a:pPr>
            <a:r>
              <a:rPr lang="en-US" sz="1800" b="1" i="1" dirty="0"/>
              <a:t>	ACCURACY </a:t>
            </a:r>
          </a:p>
          <a:p>
            <a:pPr marL="0" indent="0">
              <a:buNone/>
            </a:pPr>
            <a:r>
              <a:rPr lang="en-US" sz="1800" b="1" i="1" dirty="0"/>
              <a:t>	= TP+TN/Actual values + 	Predicted values</a:t>
            </a:r>
          </a:p>
        </p:txBody>
      </p:sp>
      <p:pic>
        <p:nvPicPr>
          <p:cNvPr id="4" name="Picture 3">
            <a:extLst>
              <a:ext uri="{FF2B5EF4-FFF2-40B4-BE49-F238E27FC236}">
                <a16:creationId xmlns:a16="http://schemas.microsoft.com/office/drawing/2014/main" id="{3158B236-84F7-4860-B3BC-D13D13DB590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0454"/>
            <a:ext cx="5117432" cy="1045251"/>
          </a:xfrm>
          <a:prstGeom prst="rect">
            <a:avLst/>
          </a:prstGeom>
          <a:noFill/>
          <a:ln>
            <a:noFill/>
          </a:ln>
        </p:spPr>
      </p:pic>
      <p:pic>
        <p:nvPicPr>
          <p:cNvPr id="6" name="Picture 5">
            <a:extLst>
              <a:ext uri="{FF2B5EF4-FFF2-40B4-BE49-F238E27FC236}">
                <a16:creationId xmlns:a16="http://schemas.microsoft.com/office/drawing/2014/main" id="{B5D2D995-994B-400E-ACF9-1D06FD80EDA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59266" y="3176094"/>
            <a:ext cx="3390900" cy="2543175"/>
          </a:xfrm>
          <a:prstGeom prst="rect">
            <a:avLst/>
          </a:prstGeom>
          <a:noFill/>
          <a:ln>
            <a:noFill/>
          </a:ln>
        </p:spPr>
      </p:pic>
      <p:sp>
        <p:nvSpPr>
          <p:cNvPr id="7" name="TextBox 6">
            <a:extLst>
              <a:ext uri="{FF2B5EF4-FFF2-40B4-BE49-F238E27FC236}">
                <a16:creationId xmlns:a16="http://schemas.microsoft.com/office/drawing/2014/main" id="{39CFFB68-6BCC-4E6D-864C-D4845D1EEEF0}"/>
              </a:ext>
            </a:extLst>
          </p:cNvPr>
          <p:cNvSpPr txBox="1"/>
          <p:nvPr/>
        </p:nvSpPr>
        <p:spPr>
          <a:xfrm>
            <a:off x="6946100" y="5959658"/>
            <a:ext cx="3390900" cy="646331"/>
          </a:xfrm>
          <a:prstGeom prst="rect">
            <a:avLst/>
          </a:prstGeom>
          <a:noFill/>
        </p:spPr>
        <p:txBody>
          <a:bodyPr wrap="square" rtlCol="0">
            <a:spAutoFit/>
          </a:bodyPr>
          <a:lstStyle/>
          <a:p>
            <a:pPr algn="ctr"/>
            <a:r>
              <a:rPr lang="en-US" dirty="0"/>
              <a:t>Fig. Confusion Matrix Analogy</a:t>
            </a:r>
          </a:p>
        </p:txBody>
      </p:sp>
    </p:spTree>
    <p:extLst>
      <p:ext uri="{BB962C8B-B14F-4D97-AF65-F5344CB8AC3E}">
        <p14:creationId xmlns:p14="http://schemas.microsoft.com/office/powerpoint/2010/main" val="276262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B84A-CD52-407B-9C83-F587EDFA1F89}"/>
              </a:ext>
            </a:extLst>
          </p:cNvPr>
          <p:cNvSpPr>
            <a:spLocks noGrp="1"/>
          </p:cNvSpPr>
          <p:nvPr>
            <p:ph type="title"/>
          </p:nvPr>
        </p:nvSpPr>
        <p:spPr>
          <a:xfrm>
            <a:off x="874220" y="157297"/>
            <a:ext cx="9451466" cy="799306"/>
          </a:xfrm>
        </p:spPr>
        <p:txBody>
          <a:bodyPr/>
          <a:lstStyle/>
          <a:p>
            <a:pPr algn="ctr"/>
            <a:r>
              <a:rPr lang="en-US" dirty="0">
                <a:latin typeface="Britannic Bold" panose="020B0903060703020204" pitchFamily="34" charset="0"/>
              </a:rPr>
              <a:t>CONFUSION MATRIX INTERPRETATION</a:t>
            </a:r>
          </a:p>
        </p:txBody>
      </p:sp>
      <p:sp>
        <p:nvSpPr>
          <p:cNvPr id="3" name="Content Placeholder 2">
            <a:extLst>
              <a:ext uri="{FF2B5EF4-FFF2-40B4-BE49-F238E27FC236}">
                <a16:creationId xmlns:a16="http://schemas.microsoft.com/office/drawing/2014/main" id="{80753717-3C3D-4781-A182-406524733871}"/>
              </a:ext>
            </a:extLst>
          </p:cNvPr>
          <p:cNvSpPr>
            <a:spLocks noGrp="1"/>
          </p:cNvSpPr>
          <p:nvPr>
            <p:ph idx="1"/>
          </p:nvPr>
        </p:nvSpPr>
        <p:spPr>
          <a:xfrm>
            <a:off x="598387" y="1504278"/>
            <a:ext cx="5084961" cy="5079402"/>
          </a:xfrm>
        </p:spPr>
        <p:txBody>
          <a:bodyPr/>
          <a:lstStyle/>
          <a:p>
            <a:r>
              <a:rPr lang="en-US" dirty="0"/>
              <a:t>The model predicted that </a:t>
            </a:r>
            <a:r>
              <a:rPr lang="en-US" b="1" dirty="0"/>
              <a:t>1534 people</a:t>
            </a:r>
            <a:r>
              <a:rPr lang="en-US" dirty="0"/>
              <a:t> </a:t>
            </a:r>
            <a:r>
              <a:rPr lang="en-US" b="1" i="1" dirty="0"/>
              <a:t>are present in the bank</a:t>
            </a:r>
            <a:r>
              <a:rPr lang="en-US" dirty="0"/>
              <a:t>, which is </a:t>
            </a:r>
            <a:r>
              <a:rPr lang="en-US" b="1" dirty="0"/>
              <a:t>correctly classified.</a:t>
            </a:r>
          </a:p>
          <a:p>
            <a:r>
              <a:rPr lang="en-US" dirty="0"/>
              <a:t>The model predicted that </a:t>
            </a:r>
            <a:r>
              <a:rPr lang="en-US" b="1" dirty="0"/>
              <a:t>148 people </a:t>
            </a:r>
            <a:r>
              <a:rPr lang="en-US" b="1" i="1" dirty="0"/>
              <a:t>have left the bank </a:t>
            </a:r>
            <a:r>
              <a:rPr lang="en-US" dirty="0"/>
              <a:t>which is again </a:t>
            </a:r>
            <a:r>
              <a:rPr lang="en-US" b="1" dirty="0"/>
              <a:t>correctly classified</a:t>
            </a:r>
            <a:r>
              <a:rPr lang="en-US" dirty="0"/>
              <a:t>.</a:t>
            </a:r>
          </a:p>
          <a:p>
            <a:r>
              <a:rPr lang="en-US" dirty="0"/>
              <a:t>The model predicted that </a:t>
            </a:r>
            <a:r>
              <a:rPr lang="en-US" b="1" dirty="0"/>
              <a:t>257 people </a:t>
            </a:r>
            <a:r>
              <a:rPr lang="en-US" b="1" i="1" dirty="0"/>
              <a:t>have left the bank</a:t>
            </a:r>
            <a:r>
              <a:rPr lang="en-US" dirty="0"/>
              <a:t>, which is </a:t>
            </a:r>
            <a:r>
              <a:rPr lang="en-US" b="1" dirty="0"/>
              <a:t>mis-classified, in accordance with the actual values.</a:t>
            </a:r>
          </a:p>
          <a:p>
            <a:r>
              <a:rPr lang="en-US" dirty="0"/>
              <a:t>The model predicted that </a:t>
            </a:r>
            <a:r>
              <a:rPr lang="en-US" b="1" dirty="0"/>
              <a:t>61 people </a:t>
            </a:r>
            <a:r>
              <a:rPr lang="en-US" b="1" i="1" dirty="0"/>
              <a:t>have not left the bank</a:t>
            </a:r>
            <a:r>
              <a:rPr lang="en-US" dirty="0"/>
              <a:t>, which is again </a:t>
            </a:r>
            <a:r>
              <a:rPr lang="en-US" b="1" dirty="0"/>
              <a:t>misclassified, in accordance with the actual values.</a:t>
            </a:r>
          </a:p>
        </p:txBody>
      </p:sp>
      <p:sp>
        <p:nvSpPr>
          <p:cNvPr id="5" name="TextBox 4">
            <a:extLst>
              <a:ext uri="{FF2B5EF4-FFF2-40B4-BE49-F238E27FC236}">
                <a16:creationId xmlns:a16="http://schemas.microsoft.com/office/drawing/2014/main" id="{3979B96D-EA15-4A3F-893B-7F7C73464387}"/>
              </a:ext>
            </a:extLst>
          </p:cNvPr>
          <p:cNvSpPr txBox="1"/>
          <p:nvPr/>
        </p:nvSpPr>
        <p:spPr>
          <a:xfrm>
            <a:off x="7556328" y="3549650"/>
            <a:ext cx="2560320" cy="369332"/>
          </a:xfrm>
          <a:prstGeom prst="rect">
            <a:avLst/>
          </a:prstGeom>
          <a:noFill/>
        </p:spPr>
        <p:txBody>
          <a:bodyPr wrap="square" rtlCol="0">
            <a:spAutoFit/>
          </a:bodyPr>
          <a:lstStyle/>
          <a:p>
            <a:r>
              <a:rPr lang="en-US" dirty="0"/>
              <a:t>Fig. Confusion Matrix</a:t>
            </a:r>
          </a:p>
        </p:txBody>
      </p:sp>
      <p:sp>
        <p:nvSpPr>
          <p:cNvPr id="6" name="TextBox 5">
            <a:extLst>
              <a:ext uri="{FF2B5EF4-FFF2-40B4-BE49-F238E27FC236}">
                <a16:creationId xmlns:a16="http://schemas.microsoft.com/office/drawing/2014/main" id="{6A36C0D3-5307-4ED0-A4E1-765256EEE7D7}"/>
              </a:ext>
            </a:extLst>
          </p:cNvPr>
          <p:cNvSpPr txBox="1"/>
          <p:nvPr/>
        </p:nvSpPr>
        <p:spPr>
          <a:xfrm>
            <a:off x="6332683" y="3930127"/>
            <a:ext cx="5084960" cy="2677656"/>
          </a:xfrm>
          <a:prstGeom prst="rect">
            <a:avLst/>
          </a:prstGeom>
          <a:noFill/>
        </p:spPr>
        <p:txBody>
          <a:bodyPr wrap="square" rtlCol="0">
            <a:spAutoFit/>
          </a:bodyPr>
          <a:lstStyle/>
          <a:p>
            <a:pPr algn="ctr"/>
            <a:endParaRPr lang="en-US" sz="2400" dirty="0">
              <a:latin typeface="Eras Bold ITC" panose="020B0907030504020204" pitchFamily="34" charset="0"/>
            </a:endParaRPr>
          </a:p>
          <a:p>
            <a:pPr algn="ctr"/>
            <a:r>
              <a:rPr lang="en-US" sz="1600" dirty="0">
                <a:latin typeface="Eras Bold ITC" panose="020B0907030504020204" pitchFamily="34" charset="0"/>
              </a:rPr>
              <a:t>RECALL = 1534/1534+257=0.85</a:t>
            </a:r>
          </a:p>
          <a:p>
            <a:pPr algn="ctr"/>
            <a:endParaRPr lang="en-US" sz="1600" dirty="0">
              <a:latin typeface="Eras Bold ITC" panose="020B0907030504020204" pitchFamily="34" charset="0"/>
            </a:endParaRPr>
          </a:p>
          <a:p>
            <a:pPr algn="ctr"/>
            <a:r>
              <a:rPr lang="en-US" sz="1600" dirty="0">
                <a:latin typeface="Eras Bold ITC" panose="020B0907030504020204" pitchFamily="34" charset="0"/>
              </a:rPr>
              <a:t>PRECISION = 1534/1534+61=0.96</a:t>
            </a:r>
          </a:p>
          <a:p>
            <a:pPr algn="ctr"/>
            <a:endParaRPr lang="en-US" sz="1600" dirty="0">
              <a:latin typeface="Eras Bold ITC" panose="020B0907030504020204" pitchFamily="34" charset="0"/>
            </a:endParaRPr>
          </a:p>
          <a:p>
            <a:pPr algn="ctr"/>
            <a:endParaRPr lang="en-US" sz="1600" dirty="0">
              <a:latin typeface="Eras Bold ITC" panose="020B0907030504020204" pitchFamily="34" charset="0"/>
            </a:endParaRPr>
          </a:p>
          <a:p>
            <a:pPr algn="ctr"/>
            <a:r>
              <a:rPr lang="en-US" sz="1600" dirty="0">
                <a:latin typeface="Eras Bold ITC" panose="020B0907030504020204" pitchFamily="34" charset="0"/>
              </a:rPr>
              <a:t>ACCURACY</a:t>
            </a:r>
          </a:p>
          <a:p>
            <a:pPr algn="ctr"/>
            <a:r>
              <a:rPr lang="en-US" sz="1600" dirty="0">
                <a:latin typeface="Eras Bold ITC" panose="020B0907030504020204" pitchFamily="34" charset="0"/>
              </a:rPr>
              <a:t>  =1534 + 148/1595+405=11682/2000=0.84=84%</a:t>
            </a:r>
          </a:p>
          <a:p>
            <a:pPr algn="ctr"/>
            <a:r>
              <a:rPr lang="en-US" sz="1600" dirty="0">
                <a:latin typeface="Eras Bold ITC" panose="020B0907030504020204" pitchFamily="34" charset="0"/>
              </a:rPr>
              <a:t> </a:t>
            </a:r>
          </a:p>
        </p:txBody>
      </p:sp>
      <p:pic>
        <p:nvPicPr>
          <p:cNvPr id="7" name="Picture 6">
            <a:extLst>
              <a:ext uri="{FF2B5EF4-FFF2-40B4-BE49-F238E27FC236}">
                <a16:creationId xmlns:a16="http://schemas.microsoft.com/office/drawing/2014/main" id="{84B77647-FE32-40DB-9571-51062AB07A3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09922" y="1504278"/>
            <a:ext cx="4253133" cy="1747618"/>
          </a:xfrm>
          <a:prstGeom prst="rect">
            <a:avLst/>
          </a:prstGeom>
          <a:noFill/>
          <a:ln>
            <a:noFill/>
          </a:ln>
        </p:spPr>
      </p:pic>
    </p:spTree>
    <p:extLst>
      <p:ext uri="{BB962C8B-B14F-4D97-AF65-F5344CB8AC3E}">
        <p14:creationId xmlns:p14="http://schemas.microsoft.com/office/powerpoint/2010/main" val="1620796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C7AC-B962-4822-9688-7D2601279301}"/>
              </a:ext>
            </a:extLst>
          </p:cNvPr>
          <p:cNvSpPr>
            <a:spLocks noGrp="1"/>
          </p:cNvSpPr>
          <p:nvPr>
            <p:ph type="title"/>
          </p:nvPr>
        </p:nvSpPr>
        <p:spPr>
          <a:xfrm>
            <a:off x="1293603" y="312821"/>
            <a:ext cx="8947068" cy="1408166"/>
          </a:xfrm>
        </p:spPr>
        <p:txBody>
          <a:bodyPr/>
          <a:lstStyle/>
          <a:p>
            <a:pPr algn="ctr"/>
            <a:r>
              <a:rPr lang="en-US" dirty="0">
                <a:latin typeface="Britannic Bold" panose="020B0903060703020204" pitchFamily="34" charset="0"/>
              </a:rPr>
              <a:t>EVALUATING THE PERFORMANCE </a:t>
            </a:r>
            <a:br>
              <a:rPr lang="en-US" dirty="0">
                <a:latin typeface="Britannic Bold" panose="020B0903060703020204" pitchFamily="34" charset="0"/>
              </a:rPr>
            </a:br>
            <a:r>
              <a:rPr lang="en-US" dirty="0">
                <a:latin typeface="Britannic Bold" panose="020B0903060703020204" pitchFamily="34" charset="0"/>
              </a:rPr>
              <a:t>THROUGH AUC-ROC CURVE</a:t>
            </a:r>
          </a:p>
        </p:txBody>
      </p:sp>
      <p:sp>
        <p:nvSpPr>
          <p:cNvPr id="7" name="Content Placeholder 6">
            <a:extLst>
              <a:ext uri="{FF2B5EF4-FFF2-40B4-BE49-F238E27FC236}">
                <a16:creationId xmlns:a16="http://schemas.microsoft.com/office/drawing/2014/main" id="{9692D9F5-F526-4DA3-8E88-4935E9C33B6B}"/>
              </a:ext>
            </a:extLst>
          </p:cNvPr>
          <p:cNvSpPr>
            <a:spLocks noGrp="1"/>
          </p:cNvSpPr>
          <p:nvPr>
            <p:ph idx="1"/>
          </p:nvPr>
        </p:nvSpPr>
        <p:spPr>
          <a:xfrm>
            <a:off x="1103312" y="2052918"/>
            <a:ext cx="5121025" cy="4492261"/>
          </a:xfrm>
        </p:spPr>
        <p:txBody>
          <a:bodyPr/>
          <a:lstStyle/>
          <a:p>
            <a:r>
              <a:rPr lang="en-US" dirty="0"/>
              <a:t>The ROC(Receiver Operating Characteristics) is a probability curve which is the common way to </a:t>
            </a:r>
            <a:r>
              <a:rPr lang="en-US" b="1" i="1" dirty="0"/>
              <a:t>visualize the performance of a binary classifier.</a:t>
            </a:r>
          </a:p>
          <a:p>
            <a:r>
              <a:rPr lang="en-US" dirty="0"/>
              <a:t>The AUC(Area Under Curve) represents the </a:t>
            </a:r>
            <a:r>
              <a:rPr lang="en-US" b="1" i="1" dirty="0"/>
              <a:t>degree or measure of separability which summarizes the performance in a single number</a:t>
            </a:r>
            <a:r>
              <a:rPr lang="en-US" dirty="0"/>
              <a:t>.</a:t>
            </a:r>
          </a:p>
          <a:p>
            <a:r>
              <a:rPr lang="en-US" b="1" i="1" dirty="0"/>
              <a:t>Higher the AUC</a:t>
            </a:r>
            <a:r>
              <a:rPr lang="en-US" dirty="0"/>
              <a:t>, better the model is at distinguishing 0’s as 0’s and 1’s as 1’s(i.e. </a:t>
            </a:r>
            <a:r>
              <a:rPr lang="en-US" b="1" i="1" dirty="0"/>
              <a:t>between churn as churn and no churn as no churn</a:t>
            </a:r>
            <a:r>
              <a:rPr lang="en-US" dirty="0"/>
              <a:t>).</a:t>
            </a:r>
          </a:p>
          <a:p>
            <a:endParaRPr lang="en-US" dirty="0"/>
          </a:p>
          <a:p>
            <a:endParaRPr lang="en-US" dirty="0"/>
          </a:p>
        </p:txBody>
      </p:sp>
      <p:pic>
        <p:nvPicPr>
          <p:cNvPr id="9" name="Picture 8">
            <a:extLst>
              <a:ext uri="{FF2B5EF4-FFF2-40B4-BE49-F238E27FC236}">
                <a16:creationId xmlns:a16="http://schemas.microsoft.com/office/drawing/2014/main" id="{37E9BEAD-939A-4534-8923-B3FB78AA9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337" y="2229381"/>
            <a:ext cx="5498455" cy="3674113"/>
          </a:xfrm>
          <a:prstGeom prst="rect">
            <a:avLst/>
          </a:prstGeom>
        </p:spPr>
      </p:pic>
    </p:spTree>
    <p:extLst>
      <p:ext uri="{BB962C8B-B14F-4D97-AF65-F5344CB8AC3E}">
        <p14:creationId xmlns:p14="http://schemas.microsoft.com/office/powerpoint/2010/main" val="2154837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1AC9-ACF9-4083-B519-26C666E071CC}"/>
              </a:ext>
            </a:extLst>
          </p:cNvPr>
          <p:cNvSpPr>
            <a:spLocks noGrp="1"/>
          </p:cNvSpPr>
          <p:nvPr>
            <p:ph type="title"/>
          </p:nvPr>
        </p:nvSpPr>
        <p:spPr>
          <a:xfrm>
            <a:off x="886743" y="146149"/>
            <a:ext cx="9403742" cy="926903"/>
          </a:xfrm>
        </p:spPr>
        <p:txBody>
          <a:bodyPr/>
          <a:lstStyle/>
          <a:p>
            <a:pPr algn="ctr"/>
            <a:r>
              <a:rPr lang="en-US" dirty="0">
                <a:latin typeface="Britannic Bold" panose="020B0903060703020204" pitchFamily="34" charset="0"/>
              </a:rPr>
              <a:t>AUC-ROC CURVE INTERPRETATION</a:t>
            </a:r>
          </a:p>
        </p:txBody>
      </p:sp>
      <p:sp>
        <p:nvSpPr>
          <p:cNvPr id="3" name="Content Placeholder 2">
            <a:extLst>
              <a:ext uri="{FF2B5EF4-FFF2-40B4-BE49-F238E27FC236}">
                <a16:creationId xmlns:a16="http://schemas.microsoft.com/office/drawing/2014/main" id="{6C89A41A-BDE4-417A-8225-55A24F47AD73}"/>
              </a:ext>
            </a:extLst>
          </p:cNvPr>
          <p:cNvSpPr>
            <a:spLocks noGrp="1"/>
          </p:cNvSpPr>
          <p:nvPr>
            <p:ph idx="1"/>
          </p:nvPr>
        </p:nvSpPr>
        <p:spPr>
          <a:xfrm>
            <a:off x="589966" y="1383679"/>
            <a:ext cx="5875004" cy="5033163"/>
          </a:xfrm>
        </p:spPr>
        <p:txBody>
          <a:bodyPr>
            <a:normAutofit fontScale="85000" lnSpcReduction="10000"/>
          </a:bodyPr>
          <a:lstStyle/>
          <a:p>
            <a:r>
              <a:rPr lang="en-US" dirty="0"/>
              <a:t>The ROC Curve is plotted with TPR(True Positive Rate) on the y-axis against FPR(False Positive Rate) on the x-axis.</a:t>
            </a:r>
          </a:p>
          <a:p>
            <a:r>
              <a:rPr lang="en-US" b="1" dirty="0"/>
              <a:t>TPR (True Positive Rate) / Recall / Sensitivity calculated as the number of correct positive predictions divided by the total number of positives = </a:t>
            </a:r>
            <a:r>
              <a:rPr lang="en-US" dirty="0"/>
              <a:t>TP / TP + FN</a:t>
            </a:r>
          </a:p>
          <a:p>
            <a:r>
              <a:rPr lang="en-US" b="1" dirty="0"/>
              <a:t>Specificity (True Negative Rate) calculated as the number of correct negative predictions divided by the total number of negatives =</a:t>
            </a:r>
            <a:r>
              <a:rPr lang="en-US" dirty="0"/>
              <a:t> TN / TN + FP</a:t>
            </a:r>
          </a:p>
          <a:p>
            <a:r>
              <a:rPr lang="en-US" b="1" dirty="0"/>
              <a:t>FPR (False Positive Rate)</a:t>
            </a:r>
            <a:r>
              <a:rPr lang="en-US" dirty="0"/>
              <a:t> = 1 – Specificity = FP / TN + FP</a:t>
            </a:r>
          </a:p>
          <a:p>
            <a:r>
              <a:rPr lang="en-US" dirty="0"/>
              <a:t>An excellent model has AUC near to the 1 which means it has good measure of separability. A poor model has AUC near to the 0 which means it has worst measure of separability. In fact, it means, it is reciprocating the result. It is predicting 0s as 1s and 1s as 0s. And when AUC is 0.5, it means model has no class separation capacity whatsoever.</a:t>
            </a:r>
          </a:p>
          <a:p>
            <a:endParaRPr lang="en-US" dirty="0"/>
          </a:p>
          <a:p>
            <a:endParaRPr lang="en-US" dirty="0"/>
          </a:p>
        </p:txBody>
      </p:sp>
      <p:pic>
        <p:nvPicPr>
          <p:cNvPr id="4" name="Picture 3">
            <a:extLst>
              <a:ext uri="{FF2B5EF4-FFF2-40B4-BE49-F238E27FC236}">
                <a16:creationId xmlns:a16="http://schemas.microsoft.com/office/drawing/2014/main" id="{902E371B-5303-44B6-BDAE-D2DA242ABD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04308" y="1383679"/>
            <a:ext cx="4221263" cy="2795053"/>
          </a:xfrm>
          <a:prstGeom prst="rect">
            <a:avLst/>
          </a:prstGeom>
          <a:noFill/>
          <a:ln>
            <a:noFill/>
          </a:ln>
        </p:spPr>
      </p:pic>
      <p:sp>
        <p:nvSpPr>
          <p:cNvPr id="5" name="TextBox 4">
            <a:extLst>
              <a:ext uri="{FF2B5EF4-FFF2-40B4-BE49-F238E27FC236}">
                <a16:creationId xmlns:a16="http://schemas.microsoft.com/office/drawing/2014/main" id="{A8372885-C5F2-4DAC-A85C-F8DA59C8B780}"/>
              </a:ext>
            </a:extLst>
          </p:cNvPr>
          <p:cNvSpPr txBox="1"/>
          <p:nvPr/>
        </p:nvSpPr>
        <p:spPr>
          <a:xfrm>
            <a:off x="7204308" y="4668253"/>
            <a:ext cx="3769895" cy="1323439"/>
          </a:xfrm>
          <a:prstGeom prst="rect">
            <a:avLst/>
          </a:prstGeom>
          <a:noFill/>
        </p:spPr>
        <p:txBody>
          <a:bodyPr wrap="square" rtlCol="0">
            <a:spAutoFit/>
          </a:bodyPr>
          <a:lstStyle/>
          <a:p>
            <a:pPr algn="ctr"/>
            <a:r>
              <a:rPr lang="en-US" sz="2000" b="1" dirty="0"/>
              <a:t>AUROC = 0.67</a:t>
            </a:r>
          </a:p>
          <a:p>
            <a:pPr algn="ctr"/>
            <a:r>
              <a:rPr lang="en-US" sz="2000" b="1" dirty="0"/>
              <a:t>with</a:t>
            </a:r>
          </a:p>
          <a:p>
            <a:pPr algn="ctr"/>
            <a:r>
              <a:rPr lang="en-US" sz="2000" b="1" dirty="0"/>
              <a:t> TPR = 0.85</a:t>
            </a:r>
          </a:p>
          <a:p>
            <a:pPr algn="ctr"/>
            <a:r>
              <a:rPr lang="en-US" sz="2000" b="1" dirty="0"/>
              <a:t>FPR = 0.19</a:t>
            </a:r>
          </a:p>
        </p:txBody>
      </p:sp>
    </p:spTree>
    <p:extLst>
      <p:ext uri="{BB962C8B-B14F-4D97-AF65-F5344CB8AC3E}">
        <p14:creationId xmlns:p14="http://schemas.microsoft.com/office/powerpoint/2010/main" val="37124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E1E3-DDE0-4A20-8F2C-81F30D773BCF}"/>
              </a:ext>
            </a:extLst>
          </p:cNvPr>
          <p:cNvSpPr>
            <a:spLocks noGrp="1"/>
          </p:cNvSpPr>
          <p:nvPr>
            <p:ph type="title"/>
          </p:nvPr>
        </p:nvSpPr>
        <p:spPr>
          <a:xfrm>
            <a:off x="806533" y="276255"/>
            <a:ext cx="9403742" cy="1007114"/>
          </a:xfrm>
        </p:spPr>
        <p:txBody>
          <a:bodyPr/>
          <a:lstStyle/>
          <a:p>
            <a:pPr algn="ctr"/>
            <a:r>
              <a:rPr lang="en-US" sz="4400" dirty="0">
                <a:latin typeface="Britannic Bold" panose="020B0903060703020204" pitchFamily="34" charset="0"/>
              </a:rPr>
              <a:t>4.FUTURE SCOPE AND CONCLUSIONS</a:t>
            </a:r>
          </a:p>
        </p:txBody>
      </p:sp>
      <p:sp>
        <p:nvSpPr>
          <p:cNvPr id="3" name="Content Placeholder 2">
            <a:extLst>
              <a:ext uri="{FF2B5EF4-FFF2-40B4-BE49-F238E27FC236}">
                <a16:creationId xmlns:a16="http://schemas.microsoft.com/office/drawing/2014/main" id="{68851F56-B56C-46D0-B504-57E12E3039E4}"/>
              </a:ext>
            </a:extLst>
          </p:cNvPr>
          <p:cNvSpPr>
            <a:spLocks noGrp="1"/>
          </p:cNvSpPr>
          <p:nvPr>
            <p:ph idx="1"/>
          </p:nvPr>
        </p:nvSpPr>
        <p:spPr>
          <a:xfrm>
            <a:off x="806533" y="1796244"/>
            <a:ext cx="10342730" cy="4657164"/>
          </a:xfrm>
        </p:spPr>
        <p:txBody>
          <a:bodyPr>
            <a:normAutofit fontScale="92500" lnSpcReduction="10000"/>
          </a:bodyPr>
          <a:lstStyle/>
          <a:p>
            <a:r>
              <a:rPr lang="en-IN" dirty="0"/>
              <a:t>The analysis focused on churn prediction based on binary classification with artificial neural network. The model predicted the actual churners relatively well.</a:t>
            </a:r>
          </a:p>
          <a:p>
            <a:r>
              <a:rPr lang="en-IN" dirty="0"/>
              <a:t>The differences between the model’s input data (the significance level in case of each of the variables) indicates the dynamic nature of the churning customer profile. This makes it hard to formulate one standard model that could be used as the predictive model in the future. </a:t>
            </a:r>
          </a:p>
          <a:p>
            <a:r>
              <a:rPr lang="en-IN" b="1" i="1" dirty="0"/>
              <a:t>The findings of this study indicate that, in case of neural network model, the user should update the hyperparameters of the network to be able to produce predictions with high accuracy.</a:t>
            </a:r>
          </a:p>
          <a:p>
            <a:r>
              <a:rPr lang="en-IN" dirty="0"/>
              <a:t>The customer churn analysis in this study might not be interesting if the customers are valued based on the customer lifetime value. The churn definition in this study was based on the current account. But if the churn definition was based on for example loyalty program account or active use of the internet service. Then the customers at focus could possibly have greater lifetime value and thus it would be more important to retain these customers.</a:t>
            </a:r>
            <a:endParaRPr lang="en-US" dirty="0"/>
          </a:p>
          <a:p>
            <a:endParaRPr lang="en-IN" b="1" i="1" dirty="0"/>
          </a:p>
          <a:p>
            <a:endParaRPr lang="en-US" b="1" i="1" dirty="0"/>
          </a:p>
          <a:p>
            <a:endParaRPr lang="en-IN" dirty="0"/>
          </a:p>
          <a:p>
            <a:endParaRPr lang="en-US" dirty="0"/>
          </a:p>
        </p:txBody>
      </p:sp>
    </p:spTree>
    <p:extLst>
      <p:ext uri="{BB962C8B-B14F-4D97-AF65-F5344CB8AC3E}">
        <p14:creationId xmlns:p14="http://schemas.microsoft.com/office/powerpoint/2010/main" val="467947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9552-4C10-444D-A8AD-A5671A433740}"/>
              </a:ext>
            </a:extLst>
          </p:cNvPr>
          <p:cNvSpPr>
            <a:spLocks noGrp="1"/>
          </p:cNvSpPr>
          <p:nvPr>
            <p:ph type="title"/>
          </p:nvPr>
        </p:nvSpPr>
        <p:spPr>
          <a:xfrm>
            <a:off x="964162" y="167391"/>
            <a:ext cx="9334082" cy="1124262"/>
          </a:xfrm>
        </p:spPr>
        <p:txBody>
          <a:bodyPr/>
          <a:lstStyle/>
          <a:p>
            <a:pPr algn="ctr"/>
            <a:r>
              <a:rPr lang="en-US" sz="5400" dirty="0">
                <a:latin typeface="Britannic Bold" panose="020B0903060703020204" pitchFamily="34" charset="0"/>
              </a:rPr>
              <a:t>5.REFERENCES</a:t>
            </a:r>
          </a:p>
        </p:txBody>
      </p:sp>
      <p:sp>
        <p:nvSpPr>
          <p:cNvPr id="3" name="Content Placeholder 2">
            <a:extLst>
              <a:ext uri="{FF2B5EF4-FFF2-40B4-BE49-F238E27FC236}">
                <a16:creationId xmlns:a16="http://schemas.microsoft.com/office/drawing/2014/main" id="{3752B2F4-68EC-4391-AF11-BB0F322D3D44}"/>
              </a:ext>
            </a:extLst>
          </p:cNvPr>
          <p:cNvSpPr>
            <a:spLocks noGrp="1"/>
          </p:cNvSpPr>
          <p:nvPr>
            <p:ph idx="1"/>
          </p:nvPr>
        </p:nvSpPr>
        <p:spPr>
          <a:xfrm>
            <a:off x="1351703" y="1808078"/>
            <a:ext cx="9204002" cy="4512511"/>
          </a:xfrm>
        </p:spPr>
        <p:txBody>
          <a:bodyPr>
            <a:normAutofit fontScale="85000" lnSpcReduction="10000"/>
          </a:bodyPr>
          <a:lstStyle/>
          <a:p>
            <a:pPr lvl="0" fontAlgn="base"/>
            <a:r>
              <a:rPr lang="en-IN" u="sng" dirty="0">
                <a:hlinkClick r:id="rId3"/>
              </a:rPr>
              <a:t>https://www.vttresearch.com/sites/default/files/julkaisut/muut/2006/customer_churn_case_study.pdf</a:t>
            </a:r>
            <a:endParaRPr lang="en-US" dirty="0"/>
          </a:p>
          <a:p>
            <a:pPr lvl="0" fontAlgn="base"/>
            <a:r>
              <a:rPr lang="en-IN" u="sng" dirty="0">
                <a:hlinkClick r:id="rId4"/>
              </a:rPr>
              <a:t>https://www.kdnuggets.com/2017/10/neural-network-foundations-explained-gradient-descent.html</a:t>
            </a:r>
            <a:endParaRPr lang="en-US" dirty="0"/>
          </a:p>
          <a:p>
            <a:pPr lvl="0" fontAlgn="base"/>
            <a:r>
              <a:rPr lang="en-IN" u="sng" dirty="0">
                <a:hlinkClick r:id="rId5"/>
              </a:rPr>
              <a:t>https://medium.com/@pushkarmandot/build-your-first-deep-learning-neural-network-model-using-keras-in-python-a90b5864116d</a:t>
            </a:r>
            <a:endParaRPr lang="en-US" dirty="0"/>
          </a:p>
          <a:p>
            <a:pPr lvl="0" fontAlgn="base"/>
            <a:r>
              <a:rPr lang="en-IN" u="sng" dirty="0">
                <a:hlinkClick r:id="rId6"/>
              </a:rPr>
              <a:t>https://towardsdatascience.com/understanding-auc-roc-curve-68b2303cc9c5</a:t>
            </a:r>
            <a:endParaRPr lang="en-US" dirty="0"/>
          </a:p>
          <a:p>
            <a:pPr lvl="0" fontAlgn="base"/>
            <a:r>
              <a:rPr lang="en-IN" u="sng" dirty="0">
                <a:hlinkClick r:id="rId7"/>
              </a:rPr>
              <a:t>https://machinelearningmastery.com/roc-curves-and-precision-recall-curves-for-classification-in-python/</a:t>
            </a:r>
            <a:endParaRPr lang="en-US" dirty="0"/>
          </a:p>
          <a:p>
            <a:pPr lvl="0" fontAlgn="base"/>
            <a:r>
              <a:rPr lang="en-IN" u="sng" dirty="0">
                <a:hlinkClick r:id="rId8"/>
              </a:rPr>
              <a:t>https://ethen8181.github.io/machine-learning/model_selection/auc/auc.html</a:t>
            </a:r>
            <a:endParaRPr lang="en-US" dirty="0"/>
          </a:p>
          <a:p>
            <a:pPr lvl="0" fontAlgn="base"/>
            <a:r>
              <a:rPr lang="en-IN" u="sng" dirty="0">
                <a:hlinkClick r:id="rId9"/>
              </a:rPr>
              <a:t>https://scikit-learn.org/stable/auto_examples/model_selection/plot_roc.html</a:t>
            </a:r>
            <a:endParaRPr lang="en-US" dirty="0"/>
          </a:p>
          <a:p>
            <a:pPr lvl="0" fontAlgn="base"/>
            <a:r>
              <a:rPr lang="en-IN" u="sng" dirty="0">
                <a:hlinkClick r:id="rId10"/>
              </a:rPr>
              <a:t>https://towardsdatascience.com/understanding-confusion-matrix-a9ad42dcfd62</a:t>
            </a:r>
            <a:endParaRPr lang="en-US" dirty="0"/>
          </a:p>
          <a:p>
            <a:endParaRPr lang="en-US" dirty="0"/>
          </a:p>
        </p:txBody>
      </p:sp>
    </p:spTree>
    <p:extLst>
      <p:ext uri="{BB962C8B-B14F-4D97-AF65-F5344CB8AC3E}">
        <p14:creationId xmlns:p14="http://schemas.microsoft.com/office/powerpoint/2010/main" val="2103107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BF03E-C76E-477D-937B-6EEC654BC363}"/>
              </a:ext>
            </a:extLst>
          </p:cNvPr>
          <p:cNvSpPr/>
          <p:nvPr/>
        </p:nvSpPr>
        <p:spPr>
          <a:xfrm>
            <a:off x="7249740" y="5260369"/>
            <a:ext cx="4051109"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p>
        </p:txBody>
      </p:sp>
    </p:spTree>
    <p:extLst>
      <p:ext uri="{BB962C8B-B14F-4D97-AF65-F5344CB8AC3E}">
        <p14:creationId xmlns:p14="http://schemas.microsoft.com/office/powerpoint/2010/main" val="126575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48AA-393A-4C54-82EC-95F41E16CBBB}"/>
              </a:ext>
            </a:extLst>
          </p:cNvPr>
          <p:cNvSpPr>
            <a:spLocks noGrp="1"/>
          </p:cNvSpPr>
          <p:nvPr>
            <p:ph type="title"/>
          </p:nvPr>
        </p:nvSpPr>
        <p:spPr>
          <a:xfrm>
            <a:off x="874220" y="115093"/>
            <a:ext cx="9404723" cy="1400530"/>
          </a:xfrm>
        </p:spPr>
        <p:txBody>
          <a:bodyPr/>
          <a:lstStyle/>
          <a:p>
            <a:pPr algn="ctr"/>
            <a:r>
              <a:rPr lang="en-US" sz="5400" b="1" dirty="0">
                <a:effectLst>
                  <a:outerShdw blurRad="38100" dist="38100" dir="2700000" algn="tl">
                    <a:srgbClr val="000000">
                      <a:alpha val="43137"/>
                    </a:srgbClr>
                  </a:outerShdw>
                </a:effectLst>
                <a:latin typeface="Britannic Bold" panose="020B0903060703020204" pitchFamily="34" charset="0"/>
              </a:rPr>
              <a:t>1.SEVERITY OF THE PROBLEM</a:t>
            </a:r>
          </a:p>
        </p:txBody>
      </p:sp>
      <p:sp>
        <p:nvSpPr>
          <p:cNvPr id="3" name="Content Placeholder 2">
            <a:extLst>
              <a:ext uri="{FF2B5EF4-FFF2-40B4-BE49-F238E27FC236}">
                <a16:creationId xmlns:a16="http://schemas.microsoft.com/office/drawing/2014/main" id="{E575D9B3-BA66-4F93-9333-4990A6F6AD8F}"/>
              </a:ext>
            </a:extLst>
          </p:cNvPr>
          <p:cNvSpPr>
            <a:spLocks noGrp="1"/>
          </p:cNvSpPr>
          <p:nvPr>
            <p:ph idx="1"/>
          </p:nvPr>
        </p:nvSpPr>
        <p:spPr>
          <a:xfrm>
            <a:off x="677272" y="1644955"/>
            <a:ext cx="10267392" cy="4558897"/>
          </a:xfrm>
        </p:spPr>
        <p:txBody>
          <a:bodyPr/>
          <a:lstStyle/>
          <a:p>
            <a:r>
              <a:rPr lang="en-US" dirty="0"/>
              <a:t>Customer Churn is a serious issue and every year or rather every month most of the big companies and even the small organizations in India and abroad are facing this.</a:t>
            </a:r>
          </a:p>
          <a:p>
            <a:r>
              <a:rPr lang="en-US" dirty="0"/>
              <a:t>Churning has been a severe problem over the past years due to which many of the companies have faced huge losses and have stopped working.</a:t>
            </a:r>
          </a:p>
          <a:p>
            <a:r>
              <a:rPr lang="en-US" dirty="0"/>
              <a:t>Though many of the measures had been taken earlier and is still now been taken but all of these measures are being taken after the customer has left the company not before that.</a:t>
            </a:r>
          </a:p>
          <a:p>
            <a:r>
              <a:rPr lang="en-US" dirty="0"/>
              <a:t>Now, what would have been the scenario if we can predict customer churn at the early stages and take some measures before it occurs ?</a:t>
            </a:r>
          </a:p>
          <a:p>
            <a:r>
              <a:rPr lang="en-US" dirty="0"/>
              <a:t>In this ever changing world of technology, the answer is “Yes , we can predict customer churn before it occurs with the help of a machine learning model”</a:t>
            </a:r>
          </a:p>
          <a:p>
            <a:endParaRPr lang="en-US" dirty="0"/>
          </a:p>
          <a:p>
            <a:endParaRPr lang="en-US" dirty="0"/>
          </a:p>
        </p:txBody>
      </p:sp>
    </p:spTree>
    <p:extLst>
      <p:ext uri="{BB962C8B-B14F-4D97-AF65-F5344CB8AC3E}">
        <p14:creationId xmlns:p14="http://schemas.microsoft.com/office/powerpoint/2010/main" val="56020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1627-7753-4204-A2D8-1CD854085975}"/>
              </a:ext>
            </a:extLst>
          </p:cNvPr>
          <p:cNvSpPr>
            <a:spLocks noGrp="1"/>
          </p:cNvSpPr>
          <p:nvPr>
            <p:ph type="title"/>
          </p:nvPr>
        </p:nvSpPr>
        <p:spPr>
          <a:xfrm>
            <a:off x="630068" y="218338"/>
            <a:ext cx="9765216" cy="1353787"/>
          </a:xfrm>
        </p:spPr>
        <p:txBody>
          <a:bodyPr/>
          <a:lstStyle/>
          <a:p>
            <a:pPr algn="ctr"/>
            <a:r>
              <a:rPr lang="en-US" sz="4000" b="1" dirty="0">
                <a:effectLst>
                  <a:outerShdw blurRad="38100" dist="38100" dir="2700000" algn="tl">
                    <a:srgbClr val="000000">
                      <a:alpha val="43137"/>
                    </a:srgbClr>
                  </a:outerShdw>
                </a:effectLst>
                <a:latin typeface="Britannic Bold" panose="020B0903060703020204" pitchFamily="34" charset="0"/>
              </a:rPr>
              <a:t>2. TRADITIONAL METHODS </a:t>
            </a:r>
            <a:br>
              <a:rPr lang="en-US" sz="4000" b="1" dirty="0">
                <a:effectLst>
                  <a:outerShdw blurRad="38100" dist="38100" dir="2700000" algn="tl">
                    <a:srgbClr val="000000">
                      <a:alpha val="43137"/>
                    </a:srgbClr>
                  </a:outerShdw>
                </a:effectLst>
                <a:latin typeface="Britannic Bold" panose="020B0903060703020204" pitchFamily="34" charset="0"/>
              </a:rPr>
            </a:br>
            <a:r>
              <a:rPr lang="en-US" sz="4000" b="1" dirty="0">
                <a:effectLst>
                  <a:outerShdw blurRad="38100" dist="38100" dir="2700000" algn="tl">
                    <a:srgbClr val="000000">
                      <a:alpha val="43137"/>
                    </a:srgbClr>
                  </a:outerShdw>
                </a:effectLst>
                <a:latin typeface="Britannic Bold" panose="020B0903060703020204" pitchFamily="34" charset="0"/>
              </a:rPr>
              <a:t>OF CHURN ANALYSIS</a:t>
            </a:r>
          </a:p>
        </p:txBody>
      </p:sp>
      <p:sp>
        <p:nvSpPr>
          <p:cNvPr id="3" name="Content Placeholder 2">
            <a:extLst>
              <a:ext uri="{FF2B5EF4-FFF2-40B4-BE49-F238E27FC236}">
                <a16:creationId xmlns:a16="http://schemas.microsoft.com/office/drawing/2014/main" id="{D4B516ED-99F7-4746-A77B-4F36547512C3}"/>
              </a:ext>
            </a:extLst>
          </p:cNvPr>
          <p:cNvSpPr>
            <a:spLocks noGrp="1"/>
          </p:cNvSpPr>
          <p:nvPr>
            <p:ph idx="1"/>
          </p:nvPr>
        </p:nvSpPr>
        <p:spPr>
          <a:xfrm>
            <a:off x="2611270" y="2544210"/>
            <a:ext cx="5875003" cy="2888050"/>
          </a:xfrm>
        </p:spPr>
        <p:txBody>
          <a:bodyPr/>
          <a:lstStyle/>
          <a:p>
            <a:r>
              <a:rPr lang="en-US" dirty="0"/>
              <a:t>Analyzing why churn occurs.</a:t>
            </a:r>
          </a:p>
          <a:p>
            <a:r>
              <a:rPr lang="en-US" dirty="0"/>
              <a:t>Engaging with the customers.</a:t>
            </a:r>
          </a:p>
          <a:p>
            <a:r>
              <a:rPr lang="en-US" dirty="0"/>
              <a:t>Educating the customers.</a:t>
            </a:r>
          </a:p>
          <a:p>
            <a:r>
              <a:rPr lang="en-US" dirty="0"/>
              <a:t>Knowing who is at risk.</a:t>
            </a:r>
          </a:p>
          <a:p>
            <a:r>
              <a:rPr lang="en-US" dirty="0"/>
              <a:t>Defining the most valuable customers.</a:t>
            </a:r>
          </a:p>
          <a:p>
            <a:r>
              <a:rPr lang="en-US" dirty="0"/>
              <a:t>Offering discounts and cashbacks to the customers.</a:t>
            </a:r>
          </a:p>
        </p:txBody>
      </p:sp>
    </p:spTree>
    <p:extLst>
      <p:ext uri="{BB962C8B-B14F-4D97-AF65-F5344CB8AC3E}">
        <p14:creationId xmlns:p14="http://schemas.microsoft.com/office/powerpoint/2010/main" val="307102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72BB85-AA64-467D-B251-B3BAF420D554}"/>
              </a:ext>
            </a:extLst>
          </p:cNvPr>
          <p:cNvSpPr/>
          <p:nvPr/>
        </p:nvSpPr>
        <p:spPr>
          <a:xfrm>
            <a:off x="978568" y="2044005"/>
            <a:ext cx="10234863" cy="2769989"/>
          </a:xfrm>
          <a:prstGeom prst="rect">
            <a:avLst/>
          </a:prstGeom>
          <a:noFill/>
        </p:spPr>
        <p:txBody>
          <a:bodyPr wrap="square" lIns="91440" tIns="45720" rIns="91440" bIns="45720">
            <a:spAutoFit/>
          </a:bodyPr>
          <a:lstStyle/>
          <a:p>
            <a:pPr algn="ctr"/>
            <a:r>
              <a:rPr lang="en-US" sz="6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Britannic Bold" panose="020B0903060703020204" pitchFamily="34" charset="0"/>
              </a:rPr>
              <a:t>3.PROPOSED METHOD</a:t>
            </a:r>
          </a:p>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PART 1 : </a:t>
            </a:r>
          </a:p>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DATA PREPROCESSING</a:t>
            </a:r>
          </a:p>
        </p:txBody>
      </p:sp>
    </p:spTree>
    <p:extLst>
      <p:ext uri="{BB962C8B-B14F-4D97-AF65-F5344CB8AC3E}">
        <p14:creationId xmlns:p14="http://schemas.microsoft.com/office/powerpoint/2010/main" val="334586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85D6-3176-4CFD-9412-BB27F0D189A4}"/>
              </a:ext>
            </a:extLst>
          </p:cNvPr>
          <p:cNvSpPr>
            <a:spLocks noGrp="1"/>
          </p:cNvSpPr>
          <p:nvPr>
            <p:ph type="title"/>
          </p:nvPr>
        </p:nvSpPr>
        <p:spPr>
          <a:xfrm>
            <a:off x="772720" y="171364"/>
            <a:ext cx="9595169" cy="1010322"/>
          </a:xfrm>
        </p:spPr>
        <p:txBody>
          <a:bodyPr/>
          <a:lstStyle/>
          <a:p>
            <a:pPr algn="ctr"/>
            <a:r>
              <a:rPr lang="en-US" sz="6000" dirty="0">
                <a:latin typeface="Britannic Bold" panose="020B0903060703020204" pitchFamily="34" charset="0"/>
              </a:rPr>
              <a:t>IMPORTING THE LIBRARIES</a:t>
            </a:r>
          </a:p>
        </p:txBody>
      </p:sp>
      <p:sp>
        <p:nvSpPr>
          <p:cNvPr id="3" name="Content Placeholder 2">
            <a:extLst>
              <a:ext uri="{FF2B5EF4-FFF2-40B4-BE49-F238E27FC236}">
                <a16:creationId xmlns:a16="http://schemas.microsoft.com/office/drawing/2014/main" id="{F28E0EAB-F78C-4447-815E-3E2B0B38CFCB}"/>
              </a:ext>
            </a:extLst>
          </p:cNvPr>
          <p:cNvSpPr>
            <a:spLocks noGrp="1"/>
          </p:cNvSpPr>
          <p:nvPr>
            <p:ph idx="1"/>
          </p:nvPr>
        </p:nvSpPr>
        <p:spPr>
          <a:xfrm>
            <a:off x="294419" y="2322843"/>
            <a:ext cx="11012319" cy="2212314"/>
          </a:xfrm>
        </p:spPr>
        <p:txBody>
          <a:bodyPr>
            <a:normAutofit/>
          </a:bodyPr>
          <a:lstStyle/>
          <a:p>
            <a:pPr algn="ctr"/>
            <a:r>
              <a:rPr lang="en-US" sz="3600" dirty="0" err="1">
                <a:latin typeface="Berlin Sans FB" panose="020E0602020502020306" pitchFamily="34" charset="0"/>
              </a:rPr>
              <a:t>Numpy</a:t>
            </a:r>
            <a:r>
              <a:rPr lang="en-US" sz="3600" dirty="0">
                <a:latin typeface="Berlin Sans FB" panose="020E0602020502020306" pitchFamily="34" charset="0"/>
              </a:rPr>
              <a:t> </a:t>
            </a:r>
          </a:p>
          <a:p>
            <a:pPr algn="ctr"/>
            <a:r>
              <a:rPr lang="en-US" sz="3600" dirty="0">
                <a:latin typeface="Berlin Sans FB" panose="020E0602020502020306" pitchFamily="34" charset="0"/>
              </a:rPr>
              <a:t>Pandas</a:t>
            </a:r>
          </a:p>
          <a:p>
            <a:pPr algn="ctr"/>
            <a:r>
              <a:rPr lang="en-US" sz="3600" dirty="0">
                <a:latin typeface="Berlin Sans FB" panose="020E0602020502020306" pitchFamily="34" charset="0"/>
              </a:rPr>
              <a:t>Matplotlib</a:t>
            </a:r>
          </a:p>
        </p:txBody>
      </p:sp>
      <p:pic>
        <p:nvPicPr>
          <p:cNvPr id="5" name="Picture 4">
            <a:extLst>
              <a:ext uri="{FF2B5EF4-FFF2-40B4-BE49-F238E27FC236}">
                <a16:creationId xmlns:a16="http://schemas.microsoft.com/office/drawing/2014/main" id="{32AEE6CB-37AA-409A-B150-AA427CF93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057" y="5162844"/>
            <a:ext cx="7259885" cy="1026939"/>
          </a:xfrm>
          <a:prstGeom prst="rect">
            <a:avLst/>
          </a:prstGeom>
        </p:spPr>
      </p:pic>
    </p:spTree>
    <p:extLst>
      <p:ext uri="{BB962C8B-B14F-4D97-AF65-F5344CB8AC3E}">
        <p14:creationId xmlns:p14="http://schemas.microsoft.com/office/powerpoint/2010/main" val="164339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DDF6-99DE-40BF-88DD-C8BE724921B1}"/>
              </a:ext>
            </a:extLst>
          </p:cNvPr>
          <p:cNvSpPr>
            <a:spLocks noGrp="1"/>
          </p:cNvSpPr>
          <p:nvPr>
            <p:ph type="title"/>
          </p:nvPr>
        </p:nvSpPr>
        <p:spPr>
          <a:xfrm>
            <a:off x="874220" y="185432"/>
            <a:ext cx="9404723" cy="1400530"/>
          </a:xfrm>
        </p:spPr>
        <p:txBody>
          <a:bodyPr/>
          <a:lstStyle/>
          <a:p>
            <a:pPr algn="ctr"/>
            <a:r>
              <a:rPr lang="en-US" sz="2800" dirty="0">
                <a:latin typeface="Britannic Bold" panose="020B0903060703020204" pitchFamily="34" charset="0"/>
              </a:rPr>
              <a:t>IMPORTING THE DATASET AND ASSIGNING THE FEATURE(INDEPENDENT) VARIABLES AND TARGET(DEPENDENT) VARIABLE</a:t>
            </a:r>
          </a:p>
        </p:txBody>
      </p:sp>
      <p:sp>
        <p:nvSpPr>
          <p:cNvPr id="3" name="Content Placeholder 2">
            <a:extLst>
              <a:ext uri="{FF2B5EF4-FFF2-40B4-BE49-F238E27FC236}">
                <a16:creationId xmlns:a16="http://schemas.microsoft.com/office/drawing/2014/main" id="{DF4C2AA1-9DF8-4016-9C57-F1472114A4D8}"/>
              </a:ext>
            </a:extLst>
          </p:cNvPr>
          <p:cNvSpPr>
            <a:spLocks noGrp="1"/>
          </p:cNvSpPr>
          <p:nvPr>
            <p:ph idx="1"/>
          </p:nvPr>
        </p:nvSpPr>
        <p:spPr>
          <a:xfrm>
            <a:off x="315521" y="1785632"/>
            <a:ext cx="4061607" cy="4645148"/>
          </a:xfrm>
        </p:spPr>
        <p:txBody>
          <a:bodyPr>
            <a:normAutofit fontScale="92500" lnSpcReduction="20000"/>
          </a:bodyPr>
          <a:lstStyle/>
          <a:p>
            <a:r>
              <a:rPr lang="en-US" dirty="0"/>
              <a:t>Our dataset contains </a:t>
            </a:r>
            <a:r>
              <a:rPr lang="en-US" b="1" dirty="0"/>
              <a:t>10,000 rows and 14 columns.</a:t>
            </a:r>
          </a:p>
          <a:p>
            <a:r>
              <a:rPr lang="en-US" dirty="0"/>
              <a:t>We need to use the </a:t>
            </a:r>
            <a:r>
              <a:rPr lang="en-US" b="1" dirty="0" err="1"/>
              <a:t>read_csv</a:t>
            </a:r>
            <a:r>
              <a:rPr lang="en-US" b="1" dirty="0"/>
              <a:t> function of pandas and import our dataset.</a:t>
            </a:r>
          </a:p>
          <a:p>
            <a:r>
              <a:rPr lang="en-US" b="1" i="1" dirty="0"/>
              <a:t>Our model is a classification model which means our target variable is classified in binary as: 1 ( people who have exited the bank ) and 0 ( people who have not exited ).</a:t>
            </a:r>
          </a:p>
          <a:p>
            <a:r>
              <a:rPr lang="en-US" dirty="0"/>
              <a:t>Once imported , we can assign the X and y variables.</a:t>
            </a:r>
          </a:p>
          <a:p>
            <a:r>
              <a:rPr lang="en-US" b="1" i="1" dirty="0"/>
              <a:t>Thus, we have divided the data independent variable and dependent variable.</a:t>
            </a:r>
          </a:p>
        </p:txBody>
      </p:sp>
      <p:pic>
        <p:nvPicPr>
          <p:cNvPr id="5" name="Picture 4">
            <a:extLst>
              <a:ext uri="{FF2B5EF4-FFF2-40B4-BE49-F238E27FC236}">
                <a16:creationId xmlns:a16="http://schemas.microsoft.com/office/drawing/2014/main" id="{7C02F307-C411-4A1B-9214-D0B4803E8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338" y="1585962"/>
            <a:ext cx="7359581" cy="3714836"/>
          </a:xfrm>
          <a:prstGeom prst="rect">
            <a:avLst/>
          </a:prstGeom>
        </p:spPr>
      </p:pic>
      <p:pic>
        <p:nvPicPr>
          <p:cNvPr id="7" name="Picture 6">
            <a:extLst>
              <a:ext uri="{FF2B5EF4-FFF2-40B4-BE49-F238E27FC236}">
                <a16:creationId xmlns:a16="http://schemas.microsoft.com/office/drawing/2014/main" id="{BDB5758C-A37F-4025-9194-4FC81D26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338" y="5503191"/>
            <a:ext cx="7359580" cy="1043159"/>
          </a:xfrm>
          <a:prstGeom prst="rect">
            <a:avLst/>
          </a:prstGeom>
        </p:spPr>
      </p:pic>
    </p:spTree>
    <p:extLst>
      <p:ext uri="{BB962C8B-B14F-4D97-AF65-F5344CB8AC3E}">
        <p14:creationId xmlns:p14="http://schemas.microsoft.com/office/powerpoint/2010/main" val="25874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F60-DBF6-4706-B5EA-0C9A6321CB6F}"/>
              </a:ext>
            </a:extLst>
          </p:cNvPr>
          <p:cNvSpPr>
            <a:spLocks noGrp="1"/>
          </p:cNvSpPr>
          <p:nvPr>
            <p:ph type="title"/>
          </p:nvPr>
        </p:nvSpPr>
        <p:spPr>
          <a:xfrm>
            <a:off x="955602" y="171364"/>
            <a:ext cx="9341950" cy="897781"/>
          </a:xfrm>
        </p:spPr>
        <p:txBody>
          <a:bodyPr/>
          <a:lstStyle/>
          <a:p>
            <a:pPr algn="ctr"/>
            <a:r>
              <a:rPr lang="en-US" sz="4000" dirty="0">
                <a:latin typeface="Britannic Bold" panose="020B0903060703020204" pitchFamily="34" charset="0"/>
              </a:rPr>
              <a:t>ENCODING THE CATEGORICAL DATA(#1)</a:t>
            </a:r>
          </a:p>
        </p:txBody>
      </p:sp>
      <p:sp>
        <p:nvSpPr>
          <p:cNvPr id="3" name="Content Placeholder 2">
            <a:extLst>
              <a:ext uri="{FF2B5EF4-FFF2-40B4-BE49-F238E27FC236}">
                <a16:creationId xmlns:a16="http://schemas.microsoft.com/office/drawing/2014/main" id="{5D11E3BE-F4F2-4CDA-85DD-B0AAD1151167}"/>
              </a:ext>
            </a:extLst>
          </p:cNvPr>
          <p:cNvSpPr>
            <a:spLocks noGrp="1"/>
          </p:cNvSpPr>
          <p:nvPr>
            <p:ph idx="1"/>
          </p:nvPr>
        </p:nvSpPr>
        <p:spPr>
          <a:xfrm>
            <a:off x="449164" y="1370464"/>
            <a:ext cx="3503858" cy="5316172"/>
          </a:xfrm>
        </p:spPr>
        <p:txBody>
          <a:bodyPr>
            <a:normAutofit lnSpcReduction="10000"/>
          </a:bodyPr>
          <a:lstStyle/>
          <a:p>
            <a:r>
              <a:rPr lang="en-US" dirty="0"/>
              <a:t>Here comes the concept of </a:t>
            </a:r>
            <a:r>
              <a:rPr lang="en-US" b="1" dirty="0" err="1"/>
              <a:t>LabelEncoder</a:t>
            </a:r>
            <a:r>
              <a:rPr lang="en-US" b="1"/>
              <a:t> class </a:t>
            </a:r>
            <a:r>
              <a:rPr lang="en-US" b="1" dirty="0"/>
              <a:t>from the </a:t>
            </a:r>
            <a:r>
              <a:rPr lang="en-US" b="1" dirty="0" err="1"/>
              <a:t>Scikit</a:t>
            </a:r>
            <a:r>
              <a:rPr lang="en-US" b="1" dirty="0"/>
              <a:t>-Learn(or </a:t>
            </a:r>
            <a:r>
              <a:rPr lang="en-US" b="1" dirty="0" err="1"/>
              <a:t>Sklearn</a:t>
            </a:r>
            <a:r>
              <a:rPr lang="en-US" b="1" dirty="0"/>
              <a:t>) library(or package).</a:t>
            </a:r>
          </a:p>
          <a:p>
            <a:r>
              <a:rPr lang="en-US" b="1" i="1" dirty="0"/>
              <a:t>Data containing strings are not suitable for running a  model. It needs to be label encoded and transformed into a numerical form.</a:t>
            </a:r>
          </a:p>
          <a:p>
            <a:r>
              <a:rPr lang="en-US" dirty="0"/>
              <a:t>So we need to encode the 4</a:t>
            </a:r>
            <a:r>
              <a:rPr lang="en-US" baseline="30000" dirty="0"/>
              <a:t>th</a:t>
            </a:r>
            <a:r>
              <a:rPr lang="en-US" dirty="0"/>
              <a:t>( </a:t>
            </a:r>
            <a:r>
              <a:rPr lang="en-US" b="1" dirty="0"/>
              <a:t>Geography</a:t>
            </a:r>
            <a:r>
              <a:rPr lang="en-US" dirty="0"/>
              <a:t> ) and 5</a:t>
            </a:r>
            <a:r>
              <a:rPr lang="en-US" baseline="30000" dirty="0"/>
              <a:t>th</a:t>
            </a:r>
            <a:r>
              <a:rPr lang="en-US" dirty="0"/>
              <a:t>(</a:t>
            </a:r>
            <a:r>
              <a:rPr lang="en-US" b="1" dirty="0"/>
              <a:t>Gender</a:t>
            </a:r>
            <a:r>
              <a:rPr lang="en-US" dirty="0"/>
              <a:t>) columns to a numeric form</a:t>
            </a:r>
          </a:p>
        </p:txBody>
      </p:sp>
      <p:pic>
        <p:nvPicPr>
          <p:cNvPr id="4" name="Picture 3">
            <a:extLst>
              <a:ext uri="{FF2B5EF4-FFF2-40B4-BE49-F238E27FC236}">
                <a16:creationId xmlns:a16="http://schemas.microsoft.com/office/drawing/2014/main" id="{3B1D1BAF-10EC-48EC-875B-D0FEEFE49D1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85320" y="1399810"/>
            <a:ext cx="7025103" cy="1120585"/>
          </a:xfrm>
          <a:prstGeom prst="rect">
            <a:avLst/>
          </a:prstGeom>
          <a:noFill/>
          <a:ln>
            <a:noFill/>
          </a:ln>
        </p:spPr>
      </p:pic>
      <p:pic>
        <p:nvPicPr>
          <p:cNvPr id="5" name="Picture 4">
            <a:extLst>
              <a:ext uri="{FF2B5EF4-FFF2-40B4-BE49-F238E27FC236}">
                <a16:creationId xmlns:a16="http://schemas.microsoft.com/office/drawing/2014/main" id="{F4E8F669-F795-40BD-8827-431702C31DE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85320" y="2851060"/>
            <a:ext cx="7193917" cy="3535672"/>
          </a:xfrm>
          <a:prstGeom prst="rect">
            <a:avLst/>
          </a:prstGeom>
          <a:noFill/>
          <a:ln>
            <a:noFill/>
          </a:ln>
        </p:spPr>
      </p:pic>
    </p:spTree>
    <p:extLst>
      <p:ext uri="{BB962C8B-B14F-4D97-AF65-F5344CB8AC3E}">
        <p14:creationId xmlns:p14="http://schemas.microsoft.com/office/powerpoint/2010/main" val="397053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CB0F-A851-481C-8B16-DD9E414CFC42}"/>
              </a:ext>
            </a:extLst>
          </p:cNvPr>
          <p:cNvSpPr>
            <a:spLocks noGrp="1"/>
          </p:cNvSpPr>
          <p:nvPr>
            <p:ph type="title"/>
          </p:nvPr>
        </p:nvSpPr>
        <p:spPr>
          <a:xfrm>
            <a:off x="856146" y="161790"/>
            <a:ext cx="9404723" cy="911848"/>
          </a:xfrm>
        </p:spPr>
        <p:txBody>
          <a:bodyPr/>
          <a:lstStyle/>
          <a:p>
            <a:pPr algn="ctr"/>
            <a:r>
              <a:rPr lang="en-US" sz="4000" dirty="0">
                <a:latin typeface="Britannic Bold" panose="020B0903060703020204" pitchFamily="34" charset="0"/>
              </a:rPr>
              <a:t>ENCODING THE CATEGORICAL DATA(#2)</a:t>
            </a:r>
          </a:p>
        </p:txBody>
      </p:sp>
      <p:sp>
        <p:nvSpPr>
          <p:cNvPr id="3" name="Content Placeholder 2">
            <a:extLst>
              <a:ext uri="{FF2B5EF4-FFF2-40B4-BE49-F238E27FC236}">
                <a16:creationId xmlns:a16="http://schemas.microsoft.com/office/drawing/2014/main" id="{5118057F-1040-4D1E-AB39-81925BFFFA9B}"/>
              </a:ext>
            </a:extLst>
          </p:cNvPr>
          <p:cNvSpPr>
            <a:spLocks noGrp="1"/>
          </p:cNvSpPr>
          <p:nvPr>
            <p:ph idx="1"/>
          </p:nvPr>
        </p:nvSpPr>
        <p:spPr>
          <a:xfrm>
            <a:off x="391911" y="1293263"/>
            <a:ext cx="4292631" cy="5308967"/>
          </a:xfrm>
        </p:spPr>
        <p:txBody>
          <a:bodyPr/>
          <a:lstStyle/>
          <a:p>
            <a:r>
              <a:rPr lang="en-US" dirty="0"/>
              <a:t>But this label encoded data has some problems.</a:t>
            </a:r>
          </a:p>
          <a:p>
            <a:r>
              <a:rPr lang="en-US" b="1" i="1" dirty="0"/>
              <a:t>The Geography column has been encoded as 0(for France),1(for Germany) and 2(for Spain) which is terrible for a model as it might get confused that it may represent a hierarchy.</a:t>
            </a:r>
          </a:p>
          <a:p>
            <a:r>
              <a:rPr lang="en-US" b="1" dirty="0"/>
              <a:t>To prevent the model from getting confused, we have </a:t>
            </a:r>
            <a:r>
              <a:rPr lang="en-US" b="1" i="1" dirty="0" err="1"/>
              <a:t>OneHotEncoder</a:t>
            </a:r>
            <a:r>
              <a:rPr lang="en-US" b="1" dirty="0"/>
              <a:t> method from </a:t>
            </a:r>
            <a:r>
              <a:rPr lang="en-US" b="1" dirty="0" err="1"/>
              <a:t>sklearn</a:t>
            </a:r>
            <a:r>
              <a:rPr lang="en-US" b="1" dirty="0"/>
              <a:t> which splits the Geography column into 2 columns</a:t>
            </a:r>
          </a:p>
        </p:txBody>
      </p:sp>
      <p:pic>
        <p:nvPicPr>
          <p:cNvPr id="4" name="Picture 3">
            <a:extLst>
              <a:ext uri="{FF2B5EF4-FFF2-40B4-BE49-F238E27FC236}">
                <a16:creationId xmlns:a16="http://schemas.microsoft.com/office/drawing/2014/main" id="{7D061FB4-7FF2-495D-9FB4-0B0B7775FE6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84542" y="1554480"/>
            <a:ext cx="6836898" cy="710418"/>
          </a:xfrm>
          <a:prstGeom prst="rect">
            <a:avLst/>
          </a:prstGeom>
          <a:noFill/>
          <a:ln>
            <a:noFill/>
          </a:ln>
        </p:spPr>
      </p:pic>
      <p:pic>
        <p:nvPicPr>
          <p:cNvPr id="5" name="Picture 4">
            <a:extLst>
              <a:ext uri="{FF2B5EF4-FFF2-40B4-BE49-F238E27FC236}">
                <a16:creationId xmlns:a16="http://schemas.microsoft.com/office/drawing/2014/main" id="{7A13E660-568E-4924-B187-9B78329F74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84542" y="2745740"/>
            <a:ext cx="6836898" cy="3584722"/>
          </a:xfrm>
          <a:prstGeom prst="rect">
            <a:avLst/>
          </a:prstGeom>
          <a:noFill/>
          <a:ln>
            <a:noFill/>
          </a:ln>
        </p:spPr>
      </p:pic>
    </p:spTree>
    <p:extLst>
      <p:ext uri="{BB962C8B-B14F-4D97-AF65-F5344CB8AC3E}">
        <p14:creationId xmlns:p14="http://schemas.microsoft.com/office/powerpoint/2010/main" val="4205503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1777</TotalTime>
  <Words>1990</Words>
  <Application>Microsoft Office PowerPoint</Application>
  <PresentationFormat>Widescreen</PresentationFormat>
  <Paragraphs>175</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Berlin Sans FB</vt:lpstr>
      <vt:lpstr>Britannic Bold</vt:lpstr>
      <vt:lpstr>Century Gothic</vt:lpstr>
      <vt:lpstr>Eras Bold ITC</vt:lpstr>
      <vt:lpstr>Gunplay</vt:lpstr>
      <vt:lpstr>Times New Roman</vt:lpstr>
      <vt:lpstr>Trebuchet MS</vt:lpstr>
      <vt:lpstr>Wingdings 3</vt:lpstr>
      <vt:lpstr>Ion</vt:lpstr>
      <vt:lpstr>CUSTOMER CHURN ANALYSIS</vt:lpstr>
      <vt:lpstr>OUTLINE</vt:lpstr>
      <vt:lpstr>1.SEVERITY OF THE PROBLEM</vt:lpstr>
      <vt:lpstr>2. TRADITIONAL METHODS  OF CHURN ANALYSIS</vt:lpstr>
      <vt:lpstr>PowerPoint Presentation</vt:lpstr>
      <vt:lpstr>IMPORTING THE LIBRARIES</vt:lpstr>
      <vt:lpstr>IMPORTING THE DATASET AND ASSIGNING THE FEATURE(INDEPENDENT) VARIABLES AND TARGET(DEPENDENT) VARIABLE</vt:lpstr>
      <vt:lpstr>ENCODING THE CATEGORICAL DATA(#1)</vt:lpstr>
      <vt:lpstr>ENCODING THE CATEGORICAL DATA(#2)</vt:lpstr>
      <vt:lpstr>SPLITTING THE DATASET</vt:lpstr>
      <vt:lpstr>FEATURE SCALING</vt:lpstr>
      <vt:lpstr>PowerPoint Presentation</vt:lpstr>
      <vt:lpstr>WHAT IS A NEURAL NETWORK ?</vt:lpstr>
      <vt:lpstr>IMPORTING  KERAS : THE PYTHON DEEP LEARNING LIBRARY &amp; INITIALIZING THE NEURAL NETWORK</vt:lpstr>
      <vt:lpstr>ADDING THE LAYERS</vt:lpstr>
      <vt:lpstr>COMPILING THE NEURAL NETWORK</vt:lpstr>
      <vt:lpstr>FITTING THE ANN  INTO THE TRAINING SET</vt:lpstr>
      <vt:lpstr>PowerPoint Presentation</vt:lpstr>
      <vt:lpstr>PREDICTING THE TEST SET RESULTS</vt:lpstr>
      <vt:lpstr>PowerPoint Presentation</vt:lpstr>
      <vt:lpstr>EVALUATING THE PERFORMANCE  THROUGH CONFUSION MATRIX</vt:lpstr>
      <vt:lpstr>CONFUSION MATRIX INTERPRETATION</vt:lpstr>
      <vt:lpstr>EVALUATING THE PERFORMANCE  THROUGH AUC-ROC CURVE</vt:lpstr>
      <vt:lpstr>AUC-ROC CURVE INTERPRETATION</vt:lpstr>
      <vt:lpstr>4.FUTURE SCOPE AND CONCLUSIONS</vt:lpstr>
      <vt:lpstr>5.REFERENCES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CHURN MODEL</dc:title>
  <dc:creator>Ushnis Panja</dc:creator>
  <cp:lastModifiedBy>Ushnis Panja</cp:lastModifiedBy>
  <cp:revision>94</cp:revision>
  <dcterms:created xsi:type="dcterms:W3CDTF">2019-11-09T18:30:09Z</dcterms:created>
  <dcterms:modified xsi:type="dcterms:W3CDTF">2020-07-06T14:51:40Z</dcterms:modified>
</cp:coreProperties>
</file>